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74" r:id="rId2"/>
    <p:sldId id="276" r:id="rId3"/>
    <p:sldId id="263" r:id="rId4"/>
    <p:sldId id="303" r:id="rId5"/>
    <p:sldId id="278" r:id="rId6"/>
    <p:sldId id="264" r:id="rId7"/>
    <p:sldId id="279" r:id="rId8"/>
    <p:sldId id="280" r:id="rId9"/>
    <p:sldId id="281" r:id="rId10"/>
    <p:sldId id="284" r:id="rId11"/>
    <p:sldId id="282" r:id="rId12"/>
    <p:sldId id="286" r:id="rId13"/>
    <p:sldId id="289" r:id="rId14"/>
    <p:sldId id="298" r:id="rId15"/>
    <p:sldId id="299" r:id="rId16"/>
    <p:sldId id="287" r:id="rId17"/>
    <p:sldId id="294" r:id="rId18"/>
    <p:sldId id="295" r:id="rId19"/>
    <p:sldId id="296" r:id="rId20"/>
    <p:sldId id="288" r:id="rId21"/>
    <p:sldId id="297" r:id="rId22"/>
    <p:sldId id="300" r:id="rId23"/>
    <p:sldId id="301" r:id="rId24"/>
    <p:sldId id="302" r:id="rId25"/>
    <p:sldId id="272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4" r:id="rId34"/>
    <p:sldId id="315" r:id="rId35"/>
    <p:sldId id="316" r:id="rId36"/>
    <p:sldId id="31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979797"/>
    <a:srgbClr val="A9A9A9"/>
    <a:srgbClr val="F2F2F2"/>
    <a:srgbClr val="FBFBFB"/>
    <a:srgbClr val="448AD7"/>
    <a:srgbClr val="D9D0B9"/>
    <a:srgbClr val="758187"/>
    <a:srgbClr val="B8AF9C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72" y="-3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639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92B2F-EF69-419C-9376-FBCB578E9795}" type="doc">
      <dgm:prSet loTypeId="urn:microsoft.com/office/officeart/2005/8/layout/cycle3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709945A0-4A24-4EFB-BC9A-2914FABDB04E}">
      <dgm:prSet phldrT="[텍스트]" custT="1"/>
      <dgm:spPr>
        <a:solidFill>
          <a:schemeClr val="accent2">
            <a:hueOff val="0"/>
            <a:satOff val="0"/>
            <a:lumOff val="0"/>
          </a:schemeClr>
        </a:solidFill>
      </dgm:spPr>
      <dgm:t>
        <a:bodyPr/>
        <a:lstStyle/>
        <a:p>
          <a:pPr latinLnBrk="1">
            <a:lnSpc>
              <a:spcPct val="70000"/>
            </a:lnSpc>
          </a:pPr>
          <a:r>
            <a:rPr lang="en-US" altLang="ko-KR" sz="1800" b="1" dirty="0" smtClean="0"/>
            <a:t>[IDE]</a:t>
          </a:r>
        </a:p>
        <a:p>
          <a:pPr latinLnBrk="1">
            <a:lnSpc>
              <a:spcPct val="70000"/>
            </a:lnSpc>
          </a:pPr>
          <a:r>
            <a:rPr lang="en-US" altLang="ko-KR" sz="1800" b="1" dirty="0" smtClean="0"/>
            <a:t>Spring Tool Suite 3</a:t>
          </a:r>
          <a:endParaRPr lang="ko-KR" altLang="en-US" sz="1800" b="1" dirty="0"/>
        </a:p>
      </dgm:t>
    </dgm:pt>
    <dgm:pt modelId="{549E2122-FCB9-460D-8859-A476CC93C887}" type="parTrans" cxnId="{D1E4A733-80E1-4E53-8C92-5408A42952F8}">
      <dgm:prSet/>
      <dgm:spPr/>
      <dgm:t>
        <a:bodyPr/>
        <a:lstStyle/>
        <a:p>
          <a:pPr latinLnBrk="1"/>
          <a:endParaRPr lang="ko-KR" altLang="en-US"/>
        </a:p>
      </dgm:t>
    </dgm:pt>
    <dgm:pt modelId="{BAC8D9D0-013B-4032-90AA-1AF96AD3678B}" type="sibTrans" cxnId="{D1E4A733-80E1-4E53-8C92-5408A42952F8}">
      <dgm:prSet/>
      <dgm:spPr/>
      <dgm:t>
        <a:bodyPr/>
        <a:lstStyle/>
        <a:p>
          <a:pPr latinLnBrk="1"/>
          <a:endParaRPr lang="ko-KR" altLang="en-US"/>
        </a:p>
      </dgm:t>
    </dgm:pt>
    <dgm:pt modelId="{A530FCC1-4096-4D1C-B521-1F29D90E257F}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>
            <a:lnSpc>
              <a:spcPct val="70000"/>
            </a:lnSpc>
          </a:pPr>
          <a:r>
            <a:rPr kumimoji="0" lang="en-US" altLang="ko-KR" sz="1800" b="1" i="0" u="none" strike="noStrike" kern="120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[Front End]</a:t>
          </a:r>
        </a:p>
        <a:p>
          <a:pPr latinLnBrk="1">
            <a:lnSpc>
              <a:spcPct val="50000"/>
            </a:lnSpc>
          </a:pPr>
          <a:r>
            <a:rPr kumimoji="0" lang="en-US" altLang="ko-KR" sz="1800" b="1" i="0" u="none" strike="noStrike" kern="1200" cap="none" spc="0" normalizeH="0" baseline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BootStrap</a:t>
          </a:r>
          <a:endParaRPr kumimoji="0" lang="en-US" altLang="ko-KR" sz="1800" b="1" i="0" u="none" strike="noStrike" kern="1200" cap="none" spc="0" normalizeH="0" baseline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+mn-lt"/>
            <a:ea typeface="에스코어 드림 9 Black" panose="020B0A03030302020204" pitchFamily="34" charset="-127"/>
            <a:cs typeface="+mn-cs"/>
          </a:endParaRPr>
        </a:p>
        <a:p>
          <a:pPr latinLnBrk="1">
            <a:lnSpc>
              <a:spcPct val="50000"/>
            </a:lnSpc>
          </a:pPr>
          <a:r>
            <a:rPr kumimoji="0" lang="en-US" altLang="ko-KR" sz="1800" b="1" i="0" u="none" strike="noStrike" kern="120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jQuery 3.7.1</a:t>
          </a:r>
        </a:p>
        <a:p>
          <a:pPr latinLnBrk="1">
            <a:lnSpc>
              <a:spcPct val="50000"/>
            </a:lnSpc>
          </a:pPr>
          <a:r>
            <a:rPr kumimoji="0" lang="en-US" altLang="ko-KR" sz="1800" b="1" i="0" u="none" strike="noStrike" kern="1200" cap="none" spc="0" normalizeH="0" baseline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JavaScipt</a:t>
          </a:r>
          <a:endParaRPr kumimoji="0" lang="ko-KR" altLang="en-US" sz="1800" b="1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+mn-lt"/>
            <a:ea typeface="에스코어 드림 9 Black" panose="020B0A03030302020204" pitchFamily="34" charset="-127"/>
            <a:cs typeface="+mn-cs"/>
          </a:endParaRPr>
        </a:p>
      </dgm:t>
    </dgm:pt>
    <dgm:pt modelId="{CBA20DDA-ABBA-45E2-99EA-AC0180337384}" type="parTrans" cxnId="{3699DFFA-3EFD-4754-B11E-8B9511C2CD15}">
      <dgm:prSet/>
      <dgm:spPr/>
      <dgm:t>
        <a:bodyPr/>
        <a:lstStyle/>
        <a:p>
          <a:pPr latinLnBrk="1"/>
          <a:endParaRPr lang="ko-KR" altLang="en-US"/>
        </a:p>
      </dgm:t>
    </dgm:pt>
    <dgm:pt modelId="{60BEE218-F99A-4F51-AE23-6448A7CC957C}" type="sibTrans" cxnId="{3699DFFA-3EFD-4754-B11E-8B9511C2CD15}">
      <dgm:prSet/>
      <dgm:spPr/>
      <dgm:t>
        <a:bodyPr/>
        <a:lstStyle/>
        <a:p>
          <a:pPr latinLnBrk="1"/>
          <a:endParaRPr lang="ko-KR" altLang="en-US"/>
        </a:p>
      </dgm:t>
    </dgm:pt>
    <dgm:pt modelId="{FF7EB5AA-BA5B-41AD-9BC5-993703F9A72A}">
      <dgm:prSet phldrT="[텍스트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>
            <a:lnSpc>
              <a:spcPct val="70000"/>
            </a:lnSpc>
          </a:pPr>
          <a:r>
            <a:rPr lang="en-US" altLang="ko-KR" sz="1800" b="1" dirty="0" smtClean="0"/>
            <a:t>[WAS]</a:t>
          </a:r>
        </a:p>
        <a:p>
          <a:pPr latinLnBrk="1">
            <a:lnSpc>
              <a:spcPct val="70000"/>
            </a:lnSpc>
          </a:pPr>
          <a:r>
            <a:rPr lang="en-US" altLang="ko-KR" sz="1800" b="1" dirty="0" smtClean="0"/>
            <a:t>Apache Tomcat 9</a:t>
          </a:r>
          <a:endParaRPr lang="ko-KR" altLang="en-US" sz="1800" b="1" dirty="0"/>
        </a:p>
      </dgm:t>
    </dgm:pt>
    <dgm:pt modelId="{5835331F-392A-416A-8F10-0314BF3BCA9B}" type="parTrans" cxnId="{2660AEF1-8B42-4705-BAA2-ED169252A044}">
      <dgm:prSet/>
      <dgm:spPr/>
      <dgm:t>
        <a:bodyPr/>
        <a:lstStyle/>
        <a:p>
          <a:pPr latinLnBrk="1"/>
          <a:endParaRPr lang="ko-KR" altLang="en-US"/>
        </a:p>
      </dgm:t>
    </dgm:pt>
    <dgm:pt modelId="{5B775DF1-7D35-46ED-8CA4-6015B7DAFDCB}" type="sibTrans" cxnId="{2660AEF1-8B42-4705-BAA2-ED169252A044}">
      <dgm:prSet/>
      <dgm:spPr/>
      <dgm:t>
        <a:bodyPr/>
        <a:lstStyle/>
        <a:p>
          <a:pPr latinLnBrk="1"/>
          <a:endParaRPr lang="ko-KR" altLang="en-US"/>
        </a:p>
      </dgm:t>
    </dgm:pt>
    <dgm:pt modelId="{E1A39DD8-E859-4726-9F22-BCF923FE07D8}">
      <dgm:prSet phldrT="[텍스트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>
            <a:lnSpc>
              <a:spcPct val="70000"/>
            </a:lnSpc>
          </a:pPr>
          <a:r>
            <a:rPr lang="en-US" altLang="ko-KR" sz="1800" b="1" dirty="0" smtClean="0"/>
            <a:t>[Back End]</a:t>
          </a:r>
        </a:p>
        <a:p>
          <a:pPr latinLnBrk="1">
            <a:lnSpc>
              <a:spcPct val="70000"/>
            </a:lnSpc>
          </a:pPr>
          <a:r>
            <a:rPr lang="en-US" altLang="ko-KR" sz="1800" b="1" dirty="0" err="1" smtClean="0"/>
            <a:t>OracleDB</a:t>
          </a:r>
          <a:r>
            <a:rPr lang="en-US" altLang="ko-KR" sz="1800" b="1" dirty="0" smtClean="0"/>
            <a:t> &gt; MySQL</a:t>
          </a:r>
          <a:endParaRPr lang="ko-KR" altLang="en-US" sz="1800" b="1" dirty="0"/>
        </a:p>
      </dgm:t>
    </dgm:pt>
    <dgm:pt modelId="{C1A329BC-D66A-41CC-B386-8380C0CCC1FD}" type="parTrans" cxnId="{3F05ADA4-39AA-414C-8909-205B0C3B9970}">
      <dgm:prSet/>
      <dgm:spPr/>
      <dgm:t>
        <a:bodyPr/>
        <a:lstStyle/>
        <a:p>
          <a:pPr latinLnBrk="1"/>
          <a:endParaRPr lang="ko-KR" altLang="en-US"/>
        </a:p>
      </dgm:t>
    </dgm:pt>
    <dgm:pt modelId="{604AC68F-4113-481F-B1AF-3147BD557AE1}" type="sibTrans" cxnId="{3F05ADA4-39AA-414C-8909-205B0C3B9970}">
      <dgm:prSet/>
      <dgm:spPr/>
      <dgm:t>
        <a:bodyPr/>
        <a:lstStyle/>
        <a:p>
          <a:pPr latinLnBrk="1"/>
          <a:endParaRPr lang="ko-KR" altLang="en-US"/>
        </a:p>
      </dgm:t>
    </dgm:pt>
    <dgm:pt modelId="{8E50E947-8087-47D0-BEE1-67AC5EBC1E8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>
            <a:lnSpc>
              <a:spcPct val="70000"/>
            </a:lnSpc>
          </a:pPr>
          <a:r>
            <a:rPr lang="en-US" altLang="ko-KR" sz="1800" b="1" dirty="0" smtClean="0"/>
            <a:t>[</a:t>
          </a:r>
          <a:r>
            <a:rPr lang="ko-KR" altLang="en-US" sz="1800" b="1" dirty="0" smtClean="0"/>
            <a:t>형상관리</a:t>
          </a:r>
          <a:r>
            <a:rPr lang="en-US" altLang="ko-KR" sz="1800" b="1" dirty="0" smtClean="0"/>
            <a:t>]</a:t>
          </a:r>
        </a:p>
        <a:p>
          <a:pPr latinLnBrk="1">
            <a:lnSpc>
              <a:spcPct val="70000"/>
            </a:lnSpc>
          </a:pPr>
          <a:r>
            <a:rPr lang="en-US" altLang="ko-KR" sz="1800" b="1" dirty="0" err="1" smtClean="0"/>
            <a:t>Github</a:t>
          </a:r>
          <a:endParaRPr lang="ko-KR" altLang="en-US" sz="1800" b="1" dirty="0"/>
        </a:p>
      </dgm:t>
    </dgm:pt>
    <dgm:pt modelId="{335B88DF-EDF9-439E-A94F-724744B7BA29}" type="parTrans" cxnId="{08BA6588-88F0-4BCB-BEAE-CE777388397D}">
      <dgm:prSet/>
      <dgm:spPr/>
      <dgm:t>
        <a:bodyPr/>
        <a:lstStyle/>
        <a:p>
          <a:pPr latinLnBrk="1"/>
          <a:endParaRPr lang="ko-KR" altLang="en-US"/>
        </a:p>
      </dgm:t>
    </dgm:pt>
    <dgm:pt modelId="{9EFA04CC-C37C-4D2E-B4EF-DD4C0C49E6ED}" type="sibTrans" cxnId="{08BA6588-88F0-4BCB-BEAE-CE777388397D}">
      <dgm:prSet/>
      <dgm:spPr/>
      <dgm:t>
        <a:bodyPr/>
        <a:lstStyle/>
        <a:p>
          <a:pPr latinLnBrk="1"/>
          <a:endParaRPr lang="ko-KR" altLang="en-US"/>
        </a:p>
      </dgm:t>
    </dgm:pt>
    <dgm:pt modelId="{034B47C3-6BD5-4346-8B68-96EC20DC3622}" type="pres">
      <dgm:prSet presAssocID="{F8392B2F-EF69-419C-9376-FBCB578E9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81AC9-B06B-477B-8DE4-742EE792B79A}" type="pres">
      <dgm:prSet presAssocID="{F8392B2F-EF69-419C-9376-FBCB578E9795}" presName="cycle" presStyleCnt="0"/>
      <dgm:spPr/>
    </dgm:pt>
    <dgm:pt modelId="{E5F3FA38-48E8-41C0-98E1-2F954FC7604E}" type="pres">
      <dgm:prSet presAssocID="{709945A0-4A24-4EFB-BC9A-2914FABDB04E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8A6A13-3035-4496-BFB8-85FE94F5C0EE}" type="pres">
      <dgm:prSet presAssocID="{BAC8D9D0-013B-4032-90AA-1AF96AD3678B}" presName="sibTransFirstNode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363DCFD-1D62-4283-ABC3-D3A0686E4CA5}" type="pres">
      <dgm:prSet presAssocID="{A530FCC1-4096-4D1C-B521-1F29D90E257F}" presName="nodeFollowingNodes" presStyleLbl="node1" presStyleIdx="1" presStyleCnt="5" custScaleY="132777" custRadScaleRad="122324" custRadScaleInc="56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D5A-9B9A-449B-B70E-2B5C9079E790}" type="pres">
      <dgm:prSet presAssocID="{FF7EB5AA-BA5B-41AD-9BC5-993703F9A72A}" presName="nodeFollowingNodes" presStyleLbl="node1" presStyleIdx="2" presStyleCnt="5" custRadScaleRad="105444" custRadScaleInc="-285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9D837-5BEA-4E47-A13B-FF663898C686}" type="pres">
      <dgm:prSet presAssocID="{E1A39DD8-E859-4726-9F22-BCF923FE07D8}" presName="nodeFollowingNodes" presStyleLbl="node1" presStyleIdx="3" presStyleCnt="5" custRadScaleRad="98406" custRadScaleInc="241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4E5CD0-0535-40F4-BDA4-5A0AB75899D4}" type="pres">
      <dgm:prSet presAssocID="{8E50E947-8087-47D0-BEE1-67AC5EBC1E8B}" presName="nodeFollowingNodes" presStyleLbl="node1" presStyleIdx="4" presStyleCnt="5" custRadScaleRad="113033" custRadScaleInc="-32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237D328-CC94-487B-82EE-F878C5AFC8AE}" type="presOf" srcId="{A530FCC1-4096-4D1C-B521-1F29D90E257F}" destId="{A363DCFD-1D62-4283-ABC3-D3A0686E4CA5}" srcOrd="0" destOrd="0" presId="urn:microsoft.com/office/officeart/2005/8/layout/cycle3"/>
    <dgm:cxn modelId="{08BA6588-88F0-4BCB-BEAE-CE777388397D}" srcId="{F8392B2F-EF69-419C-9376-FBCB578E9795}" destId="{8E50E947-8087-47D0-BEE1-67AC5EBC1E8B}" srcOrd="4" destOrd="0" parTransId="{335B88DF-EDF9-439E-A94F-724744B7BA29}" sibTransId="{9EFA04CC-C37C-4D2E-B4EF-DD4C0C49E6ED}"/>
    <dgm:cxn modelId="{CECA5CC7-7C13-4DA0-883D-DCDF69BF44B9}" type="presOf" srcId="{E1A39DD8-E859-4726-9F22-BCF923FE07D8}" destId="{BCE9D837-5BEA-4E47-A13B-FF663898C686}" srcOrd="0" destOrd="0" presId="urn:microsoft.com/office/officeart/2005/8/layout/cycle3"/>
    <dgm:cxn modelId="{2660AEF1-8B42-4705-BAA2-ED169252A044}" srcId="{F8392B2F-EF69-419C-9376-FBCB578E9795}" destId="{FF7EB5AA-BA5B-41AD-9BC5-993703F9A72A}" srcOrd="2" destOrd="0" parTransId="{5835331F-392A-416A-8F10-0314BF3BCA9B}" sibTransId="{5B775DF1-7D35-46ED-8CA4-6015B7DAFDCB}"/>
    <dgm:cxn modelId="{3699DFFA-3EFD-4754-B11E-8B9511C2CD15}" srcId="{F8392B2F-EF69-419C-9376-FBCB578E9795}" destId="{A530FCC1-4096-4D1C-B521-1F29D90E257F}" srcOrd="1" destOrd="0" parTransId="{CBA20DDA-ABBA-45E2-99EA-AC0180337384}" sibTransId="{60BEE218-F99A-4F51-AE23-6448A7CC957C}"/>
    <dgm:cxn modelId="{20C9F6F5-08EA-4DFB-9255-2B2193A993DD}" type="presOf" srcId="{FF7EB5AA-BA5B-41AD-9BC5-993703F9A72A}" destId="{440B1D5A-9B9A-449B-B70E-2B5C9079E790}" srcOrd="0" destOrd="0" presId="urn:microsoft.com/office/officeart/2005/8/layout/cycle3"/>
    <dgm:cxn modelId="{3F05ADA4-39AA-414C-8909-205B0C3B9970}" srcId="{F8392B2F-EF69-419C-9376-FBCB578E9795}" destId="{E1A39DD8-E859-4726-9F22-BCF923FE07D8}" srcOrd="3" destOrd="0" parTransId="{C1A329BC-D66A-41CC-B386-8380C0CCC1FD}" sibTransId="{604AC68F-4113-481F-B1AF-3147BD557AE1}"/>
    <dgm:cxn modelId="{D1E4A733-80E1-4E53-8C92-5408A42952F8}" srcId="{F8392B2F-EF69-419C-9376-FBCB578E9795}" destId="{709945A0-4A24-4EFB-BC9A-2914FABDB04E}" srcOrd="0" destOrd="0" parTransId="{549E2122-FCB9-460D-8859-A476CC93C887}" sibTransId="{BAC8D9D0-013B-4032-90AA-1AF96AD3678B}"/>
    <dgm:cxn modelId="{94C5A337-2537-41C5-9C1B-B5D85E204D27}" type="presOf" srcId="{BAC8D9D0-013B-4032-90AA-1AF96AD3678B}" destId="{2C8A6A13-3035-4496-BFB8-85FE94F5C0EE}" srcOrd="0" destOrd="0" presId="urn:microsoft.com/office/officeart/2005/8/layout/cycle3"/>
    <dgm:cxn modelId="{D9AFA807-3A13-4915-9C5F-6D2EB33FD50D}" type="presOf" srcId="{F8392B2F-EF69-419C-9376-FBCB578E9795}" destId="{034B47C3-6BD5-4346-8B68-96EC20DC3622}" srcOrd="0" destOrd="0" presId="urn:microsoft.com/office/officeart/2005/8/layout/cycle3"/>
    <dgm:cxn modelId="{E5C57A5C-FDE1-4C62-9264-FDD92EF2ABAC}" type="presOf" srcId="{8E50E947-8087-47D0-BEE1-67AC5EBC1E8B}" destId="{664E5CD0-0535-40F4-BDA4-5A0AB75899D4}" srcOrd="0" destOrd="0" presId="urn:microsoft.com/office/officeart/2005/8/layout/cycle3"/>
    <dgm:cxn modelId="{3D899564-8659-4B69-A59C-DF548AE492CC}" type="presOf" srcId="{709945A0-4A24-4EFB-BC9A-2914FABDB04E}" destId="{E5F3FA38-48E8-41C0-98E1-2F954FC7604E}" srcOrd="0" destOrd="0" presId="urn:microsoft.com/office/officeart/2005/8/layout/cycle3"/>
    <dgm:cxn modelId="{416476A9-9470-464B-B029-681582CDF74D}" type="presParOf" srcId="{034B47C3-6BD5-4346-8B68-96EC20DC3622}" destId="{3D181AC9-B06B-477B-8DE4-742EE792B79A}" srcOrd="0" destOrd="0" presId="urn:microsoft.com/office/officeart/2005/8/layout/cycle3"/>
    <dgm:cxn modelId="{EA86512C-D88B-4C4F-BD56-24E8753E7763}" type="presParOf" srcId="{3D181AC9-B06B-477B-8DE4-742EE792B79A}" destId="{E5F3FA38-48E8-41C0-98E1-2F954FC7604E}" srcOrd="0" destOrd="0" presId="urn:microsoft.com/office/officeart/2005/8/layout/cycle3"/>
    <dgm:cxn modelId="{1209424D-E9C1-461B-94E6-B6B857BA3B0D}" type="presParOf" srcId="{3D181AC9-B06B-477B-8DE4-742EE792B79A}" destId="{2C8A6A13-3035-4496-BFB8-85FE94F5C0EE}" srcOrd="1" destOrd="0" presId="urn:microsoft.com/office/officeart/2005/8/layout/cycle3"/>
    <dgm:cxn modelId="{B4191E06-3EE5-4340-A860-BC07B3B6C143}" type="presParOf" srcId="{3D181AC9-B06B-477B-8DE4-742EE792B79A}" destId="{A363DCFD-1D62-4283-ABC3-D3A0686E4CA5}" srcOrd="2" destOrd="0" presId="urn:microsoft.com/office/officeart/2005/8/layout/cycle3"/>
    <dgm:cxn modelId="{DF443BBA-F4BC-4D14-977D-1BD2368E0210}" type="presParOf" srcId="{3D181AC9-B06B-477B-8DE4-742EE792B79A}" destId="{440B1D5A-9B9A-449B-B70E-2B5C9079E790}" srcOrd="3" destOrd="0" presId="urn:microsoft.com/office/officeart/2005/8/layout/cycle3"/>
    <dgm:cxn modelId="{A2F76831-8678-4460-A9A2-27B6FD055A03}" type="presParOf" srcId="{3D181AC9-B06B-477B-8DE4-742EE792B79A}" destId="{BCE9D837-5BEA-4E47-A13B-FF663898C686}" srcOrd="4" destOrd="0" presId="urn:microsoft.com/office/officeart/2005/8/layout/cycle3"/>
    <dgm:cxn modelId="{97B4719C-8458-439E-AF9E-9234DB6EF614}" type="presParOf" srcId="{3D181AC9-B06B-477B-8DE4-742EE792B79A}" destId="{664E5CD0-0535-40F4-BDA4-5A0AB75899D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A6A13-3035-4496-BFB8-85FE94F5C0EE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3FA38-48E8-41C0-98E1-2F954FC7604E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chemeClr val="accent2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[IDE]</a:t>
          </a: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Spring Tool Suite 3</a:t>
          </a:r>
          <a:endParaRPr lang="ko-KR" altLang="en-US" sz="1800" b="1" kern="1200" dirty="0"/>
        </a:p>
      </dsp:txBody>
      <dsp:txXfrm>
        <a:off x="2861659" y="63980"/>
        <a:ext cx="2404681" cy="1140634"/>
      </dsp:txXfrm>
    </dsp:sp>
    <dsp:sp modelId="{A363DCFD-1D62-4283-ABC3-D3A0686E4CA5}">
      <dsp:nvSpPr>
        <dsp:cNvPr id="0" name=""/>
        <dsp:cNvSpPr/>
      </dsp:nvSpPr>
      <dsp:spPr>
        <a:xfrm>
          <a:off x="5515170" y="1380297"/>
          <a:ext cx="2528093" cy="1678363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ko-KR" sz="1800" b="1" i="0" u="none" strike="noStrike" kern="120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[Front End]</a:t>
          </a:r>
        </a:p>
        <a:p>
          <a:pPr lvl="0" algn="ctr" defTabSz="8001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ko-KR" sz="1800" b="1" i="0" u="none" strike="noStrike" kern="1200" cap="none" spc="0" normalizeH="0" baseline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BootStrap</a:t>
          </a:r>
          <a:endParaRPr kumimoji="0" lang="en-US" altLang="ko-KR" sz="1800" b="1" i="0" u="none" strike="noStrike" kern="1200" cap="none" spc="0" normalizeH="0" baseline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+mn-lt"/>
            <a:ea typeface="에스코어 드림 9 Black" panose="020B0A03030302020204" pitchFamily="34" charset="-127"/>
            <a:cs typeface="+mn-cs"/>
          </a:endParaRPr>
        </a:p>
        <a:p>
          <a:pPr lvl="0" algn="ctr" defTabSz="8001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ko-KR" sz="1800" b="1" i="0" u="none" strike="noStrike" kern="1200" cap="none" spc="0" normalizeH="0" baseline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jQuery 3.7.1</a:t>
          </a:r>
        </a:p>
        <a:p>
          <a:pPr lvl="0" algn="ctr" defTabSz="8001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ko-KR" sz="1800" b="1" i="0" u="none" strike="noStrike" kern="1200" cap="none" spc="0" normalizeH="0" baseline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에스코어 드림 9 Black" panose="020B0A03030302020204" pitchFamily="34" charset="-127"/>
              <a:cs typeface="+mn-cs"/>
            </a:rPr>
            <a:t>JavaScipt</a:t>
          </a:r>
          <a:endParaRPr kumimoji="0" lang="ko-KR" altLang="en-US" sz="1800" b="1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+mn-lt"/>
            <a:ea typeface="에스코어 드림 9 Black" panose="020B0A03030302020204" pitchFamily="34" charset="-127"/>
            <a:cs typeface="+mn-cs"/>
          </a:endParaRPr>
        </a:p>
      </dsp:txBody>
      <dsp:txXfrm>
        <a:off x="5597101" y="1462228"/>
        <a:ext cx="2364231" cy="1514501"/>
      </dsp:txXfrm>
    </dsp:sp>
    <dsp:sp modelId="{440B1D5A-9B9A-449B-B70E-2B5C9079E790}">
      <dsp:nvSpPr>
        <dsp:cNvPr id="0" name=""/>
        <dsp:cNvSpPr/>
      </dsp:nvSpPr>
      <dsp:spPr>
        <a:xfrm>
          <a:off x="4734598" y="3748506"/>
          <a:ext cx="2528093" cy="1264046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[WAS]</a:t>
          </a: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Apache Tomcat 9</a:t>
          </a:r>
          <a:endParaRPr lang="ko-KR" altLang="en-US" sz="1800" b="1" kern="1200" dirty="0"/>
        </a:p>
      </dsp:txBody>
      <dsp:txXfrm>
        <a:off x="4796304" y="3810212"/>
        <a:ext cx="2404681" cy="1140634"/>
      </dsp:txXfrm>
    </dsp:sp>
    <dsp:sp modelId="{BCE9D837-5BEA-4E47-A13B-FF663898C686}">
      <dsp:nvSpPr>
        <dsp:cNvPr id="0" name=""/>
        <dsp:cNvSpPr/>
      </dsp:nvSpPr>
      <dsp:spPr>
        <a:xfrm>
          <a:off x="1058715" y="3733233"/>
          <a:ext cx="2528093" cy="126404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[Back End]</a:t>
          </a: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err="1" smtClean="0"/>
            <a:t>OracleDB</a:t>
          </a:r>
          <a:r>
            <a:rPr lang="en-US" altLang="ko-KR" sz="1800" b="1" kern="1200" dirty="0" smtClean="0"/>
            <a:t> &gt; MySQL</a:t>
          </a:r>
          <a:endParaRPr lang="ko-KR" altLang="en-US" sz="1800" b="1" kern="1200" dirty="0"/>
        </a:p>
      </dsp:txBody>
      <dsp:txXfrm>
        <a:off x="1120421" y="3794939"/>
        <a:ext cx="2404681" cy="1140634"/>
      </dsp:txXfrm>
    </dsp:sp>
    <dsp:sp modelId="{664E5CD0-0535-40F4-BDA4-5A0AB75899D4}">
      <dsp:nvSpPr>
        <dsp:cNvPr id="0" name=""/>
        <dsp:cNvSpPr/>
      </dsp:nvSpPr>
      <dsp:spPr>
        <a:xfrm>
          <a:off x="307823" y="1579840"/>
          <a:ext cx="2528093" cy="1264046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[</a:t>
          </a:r>
          <a:r>
            <a:rPr lang="ko-KR" altLang="en-US" sz="1800" b="1" kern="1200" dirty="0" smtClean="0"/>
            <a:t>형상관리</a:t>
          </a:r>
          <a:r>
            <a:rPr lang="en-US" altLang="ko-KR" sz="1800" b="1" kern="1200" dirty="0" smtClean="0"/>
            <a:t>]</a:t>
          </a:r>
        </a:p>
        <a:p>
          <a:pPr lvl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err="1" smtClean="0"/>
            <a:t>Github</a:t>
          </a:r>
          <a:endParaRPr lang="ko-KR" altLang="en-US" sz="1800" b="1" kern="1200" dirty="0"/>
        </a:p>
      </dsp:txBody>
      <dsp:txXfrm>
        <a:off x="369529" y="1641546"/>
        <a:ext cx="2404681" cy="11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78202-1139-4996-939A-463F67D92326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C3D49-41EC-4023-A769-59A9BBEF2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57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C3D49-41EC-4023-A769-59A9BBEF29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1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10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93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69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7D43-82F9-48FC-AB5B-D36A1704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690C15-EAFD-41CB-83A5-E5C31CD9B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E30B3-65F2-4E50-88CC-ABF1B1AE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EAC3-94ED-4FA9-9B44-6139E7A4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7789BA-BA36-40F4-B3FA-F1C4260E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576E82-C9BD-49A6-857D-C3CC1EFEAFBE}"/>
              </a:ext>
            </a:extLst>
          </p:cNvPr>
          <p:cNvSpPr/>
          <p:nvPr userDrawn="1"/>
        </p:nvSpPr>
        <p:spPr>
          <a:xfrm>
            <a:off x="12070702" y="0"/>
            <a:ext cx="121298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D0C327-0019-4EDA-B818-B53DA5F44F6B}"/>
              </a:ext>
            </a:extLst>
          </p:cNvPr>
          <p:cNvSpPr/>
          <p:nvPr userDrawn="1"/>
        </p:nvSpPr>
        <p:spPr>
          <a:xfrm>
            <a:off x="-1" y="0"/>
            <a:ext cx="3244851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 anchor="ctr">
            <a:normAutofit/>
          </a:bodyPr>
          <a:lstStyle>
            <a:lvl1pPr marL="0" indent="0">
              <a:buNone/>
              <a:defRPr kumimoji="0" lang="ko-KR" altLang="en-US" sz="1800" b="0" i="0" u="none" strike="noStrike" kern="1200" cap="none" spc="0" normalizeH="0" baseline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7 ExtraBold" panose="020B0803030302020204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02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576E82-C9BD-49A6-857D-C3CC1EFEAFBE}"/>
              </a:ext>
            </a:extLst>
          </p:cNvPr>
          <p:cNvSpPr/>
          <p:nvPr userDrawn="1"/>
        </p:nvSpPr>
        <p:spPr>
          <a:xfrm>
            <a:off x="12070702" y="0"/>
            <a:ext cx="121298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 anchor="ctr">
            <a:normAutofit/>
          </a:bodyPr>
          <a:lstStyle>
            <a:lvl1pPr marL="0" indent="0">
              <a:buNone/>
              <a:defRPr kumimoji="0" lang="ko-KR" altLang="en-US" sz="1800" b="0" i="0" u="none" strike="noStrike" kern="1200" cap="none" spc="0" normalizeH="0" baseline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7 ExtraBold" panose="020B0803030302020204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86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601642-D37F-4A68-9928-DC8F830B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A9604E-1544-47DC-9EF4-4DFE92E7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4F37B6-14BD-4D81-923B-1A6C12B7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B3B041-933F-45CA-B422-F6C32E1B5405}"/>
              </a:ext>
            </a:extLst>
          </p:cNvPr>
          <p:cNvSpPr/>
          <p:nvPr userDrawn="1"/>
        </p:nvSpPr>
        <p:spPr>
          <a:xfrm>
            <a:off x="0" y="6167470"/>
            <a:ext cx="12192000" cy="6905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11671E-7F4C-4EAD-A9B3-C45C6DDD1726}"/>
              </a:ext>
            </a:extLst>
          </p:cNvPr>
          <p:cNvSpPr/>
          <p:nvPr userDrawn="1"/>
        </p:nvSpPr>
        <p:spPr>
          <a:xfrm>
            <a:off x="0" y="5994400"/>
            <a:ext cx="12192000" cy="173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11671E-7F4C-4EAD-A9B3-C45C6DDD1726}"/>
              </a:ext>
            </a:extLst>
          </p:cNvPr>
          <p:cNvSpPr/>
          <p:nvPr userDrawn="1"/>
        </p:nvSpPr>
        <p:spPr>
          <a:xfrm>
            <a:off x="0" y="0"/>
            <a:ext cx="12192000" cy="599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1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6D0F33-DA15-440E-8FEC-FC62BC882C3C}"/>
              </a:ext>
            </a:extLst>
          </p:cNvPr>
          <p:cNvSpPr/>
          <p:nvPr userDrawn="1"/>
        </p:nvSpPr>
        <p:spPr>
          <a:xfrm>
            <a:off x="2189644" y="915747"/>
            <a:ext cx="4142792" cy="4142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038BB5-C90B-45FA-A145-7BFADFEB8B21}"/>
              </a:ext>
            </a:extLst>
          </p:cNvPr>
          <p:cNvSpPr/>
          <p:nvPr userDrawn="1"/>
        </p:nvSpPr>
        <p:spPr>
          <a:xfrm>
            <a:off x="2189644" y="4620371"/>
            <a:ext cx="688430" cy="6884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24DD78-7C6A-4EFC-B720-3420AAB0EF90}"/>
              </a:ext>
            </a:extLst>
          </p:cNvPr>
          <p:cNvSpPr/>
          <p:nvPr userDrawn="1"/>
        </p:nvSpPr>
        <p:spPr>
          <a:xfrm>
            <a:off x="1194021" y="3429000"/>
            <a:ext cx="1015779" cy="101577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943849-0C55-4EEC-A7C5-A128697A14AC}"/>
              </a:ext>
            </a:extLst>
          </p:cNvPr>
          <p:cNvSpPr/>
          <p:nvPr userDrawn="1"/>
        </p:nvSpPr>
        <p:spPr>
          <a:xfrm>
            <a:off x="1556518" y="1629539"/>
            <a:ext cx="1266251" cy="126625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19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57D0F-5E21-4D69-A7F4-273CD694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4E204-572E-47A1-8786-B4D43EDA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B5A245-CD07-403B-A037-DFC0A74A0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0A639-AB92-4A5E-AEBA-0BDA1E7E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0CD6A2-F69F-4A32-BCAF-6D750BD6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73A1E-CC66-4CDA-899A-677AFA73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4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D2908-5CF5-4CA8-A062-EEA7EB29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996A7B-6644-450B-B894-9BDBBB86B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2CF1E-CC41-42F8-BA21-802DC98A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1D7D8-FC70-4826-9A29-54BAB8E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49413-007D-4CE1-A3B0-77C46549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88F06A-DBBF-4357-96B0-F80F8115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88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2D94A-16F2-474D-9DE4-7607935A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35B14-2357-4EF0-84F4-4B42B3CF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6BA09-B3B8-4C4E-A446-C43A3F50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476EB-E6D2-4129-9826-5CCBF5CE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80C84-4330-4974-AFF7-93AD17C0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5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A3E0AA-77BF-420D-BD76-CF5EBC4F3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8BE399-E382-45F8-8249-D778B788C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56018-F7EC-4474-8755-B6344972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20AFD-AB01-4B60-B139-CE929DB3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42E0D-5A23-4702-9A95-80106E06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36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28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4BA27-1DEE-4B1D-A249-C883D40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DE65F-1906-4360-8457-94C7A782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1097-4DEB-4976-9742-BDC3EDD7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8B03F-704D-46C5-8A1D-F068693C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EC589-2EC5-4E5D-AFE9-DDDC594B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BA1C5-16FE-495B-85E4-AD5C1399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F7C135-9C7B-484A-B0C3-67E17783D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22DB4-84E4-42C3-B6F5-9C8F801B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6BC97-3996-4AFE-9866-0F7F8ED1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C70D5-05E0-4ED3-BF94-A7B585AD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6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BB82-5614-4767-99A8-87C49E0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7CBE1-2F05-44CE-A8A2-408AF4D5A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B5D2B-A910-4B43-A38B-1522EFFF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B123A-109A-44CC-86D5-6C8C1C95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E9028-F02F-44F8-9799-C5CA93F8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4E9D8-5FCA-4A7B-A581-8BC6C06D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1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081D4-0A98-4807-A94B-1FEA46E0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FCD8A-F5D2-4510-B69A-7A550977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44A5B8-DBB8-4FD3-904D-23CDBA69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CB414F-26C3-4435-AFF1-2D7A1AEA2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393B99-8A6C-4547-B932-7E74C8426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0C7B3E-C92E-40EC-B7A4-0D0756D4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2740AC-EB04-45B8-A7C8-D3159C0E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03F1-3C3C-434A-BDFE-4674D62A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0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24CC0-E7EC-46B3-B79B-7DE0989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4DFE8-5842-49FF-BDF5-1828D303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7F6428-FA22-42C3-A199-65457087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14449D-2539-4AA3-B02A-5619C8D5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69462A-AE84-44A9-9B87-EE7A8D8B72B3}"/>
              </a:ext>
            </a:extLst>
          </p:cNvPr>
          <p:cNvSpPr/>
          <p:nvPr userDrawn="1"/>
        </p:nvSpPr>
        <p:spPr>
          <a:xfrm>
            <a:off x="12070702" y="0"/>
            <a:ext cx="12129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D0C327-0019-4EDA-B818-B53DA5F44F6B}"/>
              </a:ext>
            </a:extLst>
          </p:cNvPr>
          <p:cNvSpPr/>
          <p:nvPr userDrawn="1"/>
        </p:nvSpPr>
        <p:spPr>
          <a:xfrm>
            <a:off x="0" y="0"/>
            <a:ext cx="2460172" cy="10301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8388350" y="-6351"/>
            <a:ext cx="3594100" cy="68643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6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D0C327-0019-4EDA-B818-B53DA5F44F6B}"/>
              </a:ext>
            </a:extLst>
          </p:cNvPr>
          <p:cNvSpPr/>
          <p:nvPr userDrawn="1"/>
        </p:nvSpPr>
        <p:spPr>
          <a:xfrm>
            <a:off x="-1" y="0"/>
            <a:ext cx="3244851" cy="914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7 ExtraBold" panose="020B0803030302020204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74EC9C-0F03-4B9B-87F9-58D4FB83A78B}"/>
              </a:ext>
            </a:extLst>
          </p:cNvPr>
          <p:cNvSpPr/>
          <p:nvPr userDrawn="1"/>
        </p:nvSpPr>
        <p:spPr>
          <a:xfrm>
            <a:off x="12070702" y="0"/>
            <a:ext cx="121298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 anchor="ctr">
            <a:normAutofit/>
          </a:bodyPr>
          <a:lstStyle>
            <a:lvl1pPr marL="0" indent="0">
              <a:buNone/>
              <a:defRPr kumimoji="0" lang="ko-KR" altLang="en-US" sz="1800" b="0" i="0" u="none" strike="noStrike" kern="1200" cap="none" spc="0" normalizeH="0" baseline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84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EF8A8-7AAC-44CE-ADB3-740875C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A7AEE5-E104-45E5-901D-11B0B65F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7F4B7-7039-4FD1-8F81-A6BCECDA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49518B-61B0-4000-B1C6-79E435A19337}"/>
              </a:ext>
            </a:extLst>
          </p:cNvPr>
          <p:cNvSpPr/>
          <p:nvPr userDrawn="1"/>
        </p:nvSpPr>
        <p:spPr>
          <a:xfrm>
            <a:off x="12070702" y="0"/>
            <a:ext cx="121298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0C327-0019-4EDA-B818-B53DA5F44F6B}"/>
              </a:ext>
            </a:extLst>
          </p:cNvPr>
          <p:cNvSpPr/>
          <p:nvPr userDrawn="1"/>
        </p:nvSpPr>
        <p:spPr>
          <a:xfrm>
            <a:off x="-1" y="0"/>
            <a:ext cx="3244851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에스코어 드림 7 ExtraBold" panose="020B0803030302020204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 anchor="ctr">
            <a:normAutofit/>
          </a:bodyPr>
          <a:lstStyle>
            <a:lvl1pPr marL="0" indent="0">
              <a:buNone/>
              <a:defRPr kumimoji="0" lang="ko-KR" altLang="en-US" sz="1800" b="0" i="0" u="none" strike="noStrike" kern="1200" cap="none" spc="0" normalizeH="0" baseline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95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95594D-E315-4FF3-A899-86F7F1C6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91DC61-B2C2-4503-85CD-7BB177D4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61BE-74F0-4166-A23B-3CC3E35DA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CFBA0-A540-4495-8E5D-060BFFF89D1D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C8FE2-4EDD-4120-9F23-7694FEE5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1771F-DBA4-4D57-A75C-D9258D53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7F1A-B066-46FF-877A-5E5EAB371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5" r:id="rId7"/>
    <p:sldLayoutId id="2147483676" r:id="rId8"/>
    <p:sldLayoutId id="2147483668" r:id="rId9"/>
    <p:sldLayoutId id="2147483669" r:id="rId10"/>
    <p:sldLayoutId id="2147483677" r:id="rId11"/>
    <p:sldLayoutId id="2147483670" r:id="rId12"/>
    <p:sldLayoutId id="2147483679" r:id="rId13"/>
    <p:sldLayoutId id="2147483671" r:id="rId14"/>
    <p:sldLayoutId id="2147483672" r:id="rId15"/>
    <p:sldLayoutId id="2147483673" r:id="rId16"/>
    <p:sldLayoutId id="2147483674" r:id="rId17"/>
    <p:sldLayoutId id="2147483680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57535" y="2405912"/>
            <a:ext cx="5876930" cy="1600438"/>
            <a:chOff x="3157535" y="2921169"/>
            <a:chExt cx="5876930" cy="16004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F7538F-4095-4F35-A679-9B869019F2F2}"/>
                </a:ext>
              </a:extLst>
            </p:cNvPr>
            <p:cNvSpPr txBox="1"/>
            <p:nvPr/>
          </p:nvSpPr>
          <p:spPr>
            <a:xfrm>
              <a:off x="3157535" y="2921169"/>
              <a:ext cx="58769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Console.log(YH)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41C178-3CF6-42AD-9A02-C63B86CAECB7}"/>
                </a:ext>
              </a:extLst>
            </p:cNvPr>
            <p:cNvSpPr txBox="1"/>
            <p:nvPr/>
          </p:nvSpPr>
          <p:spPr>
            <a:xfrm>
              <a:off x="5437504" y="3936832"/>
              <a:ext cx="3591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커뮤니티</a:t>
              </a:r>
              <a:r>
                <a:rPr kumimoji="0" lang="ko-KR" altLang="en-US" sz="320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 개발일지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84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/>
              <a:t>Sidebar(/includes/</a:t>
            </a:r>
            <a:r>
              <a:rPr lang="en-US" altLang="ko-KR" dirty="0" err="1"/>
              <a:t>header.jsp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19887" y="1575024"/>
            <a:ext cx="10152227" cy="4588263"/>
            <a:chOff x="1082532" y="1495014"/>
            <a:chExt cx="10152227" cy="45882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5000" r="84297" b="42749"/>
            <a:stretch/>
          </p:blipFill>
          <p:spPr>
            <a:xfrm>
              <a:off x="1082532" y="1495014"/>
              <a:ext cx="2120094" cy="356513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15001" r="84766" b="39999"/>
            <a:stretch/>
          </p:blipFill>
          <p:spPr>
            <a:xfrm>
              <a:off x="6497057" y="1495014"/>
              <a:ext cx="2056809" cy="379718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15125" r="84219" b="30500"/>
            <a:stretch/>
          </p:blipFill>
          <p:spPr>
            <a:xfrm>
              <a:off x="3784521" y="1495014"/>
              <a:ext cx="2130641" cy="45882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t="15125" r="84453" b="32875"/>
            <a:stretch/>
          </p:blipFill>
          <p:spPr>
            <a:xfrm>
              <a:off x="9135761" y="1495014"/>
              <a:ext cx="2098998" cy="438785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19887" y="1092884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방문자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21876" y="1092884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일반회원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4412" y="1092884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운영자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073116" y="1092884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19887" y="2956853"/>
            <a:ext cx="2120094" cy="912302"/>
          </a:xfrm>
          <a:prstGeom prst="rect">
            <a:avLst/>
          </a:prstGeom>
          <a:noFill/>
          <a:ln w="38100">
            <a:solidFill>
              <a:srgbClr val="448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11335" y="2506687"/>
            <a:ext cx="2120094" cy="2370406"/>
          </a:xfrm>
          <a:prstGeom prst="rect">
            <a:avLst/>
          </a:prstGeom>
          <a:noFill/>
          <a:ln w="38100">
            <a:solidFill>
              <a:srgbClr val="448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06633" y="2506686"/>
            <a:ext cx="2120094" cy="696351"/>
          </a:xfrm>
          <a:prstGeom prst="rect">
            <a:avLst/>
          </a:prstGeom>
          <a:noFill/>
          <a:ln w="38100">
            <a:solidFill>
              <a:srgbClr val="448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60403" y="2506687"/>
            <a:ext cx="2120094" cy="450166"/>
          </a:xfrm>
          <a:prstGeom prst="rect">
            <a:avLst/>
          </a:prstGeom>
          <a:noFill/>
          <a:ln w="38100">
            <a:solidFill>
              <a:srgbClr val="448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06633" y="3236062"/>
            <a:ext cx="2120094" cy="825105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060403" y="2977954"/>
            <a:ext cx="2120094" cy="1695158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49540" y="1622796"/>
            <a:ext cx="4714344" cy="10975692"/>
            <a:chOff x="2352675" y="585688"/>
            <a:chExt cx="8610600" cy="158153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15630" r="1473" b="34231"/>
            <a:stretch/>
          </p:blipFill>
          <p:spPr>
            <a:xfrm>
              <a:off x="2371726" y="6169574"/>
              <a:ext cx="8572500" cy="425077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15722" r="1478"/>
            <a:stretch/>
          </p:blipFill>
          <p:spPr>
            <a:xfrm>
              <a:off x="2381250" y="9937750"/>
              <a:ext cx="8562521" cy="646324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15446" r="1289" b="13712"/>
            <a:stretch/>
          </p:blipFill>
          <p:spPr>
            <a:xfrm>
              <a:off x="2352675" y="585688"/>
              <a:ext cx="8610600" cy="557698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84277"/>
          <a:stretch/>
        </p:blipFill>
        <p:spPr>
          <a:xfrm>
            <a:off x="101599" y="1622796"/>
            <a:ext cx="1124969" cy="4485439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7051764" y="1622796"/>
            <a:ext cx="5024799" cy="8040740"/>
            <a:chOff x="2719613" y="1097304"/>
            <a:chExt cx="7392038" cy="979943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/>
            <a:srcRect l="16183" r="1395"/>
            <a:stretch/>
          </p:blipFill>
          <p:spPr>
            <a:xfrm>
              <a:off x="2760165" y="1097304"/>
              <a:ext cx="7351486" cy="557466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5676" r="1556"/>
            <a:stretch/>
          </p:blipFill>
          <p:spPr>
            <a:xfrm>
              <a:off x="2719613" y="5319652"/>
              <a:ext cx="7385687" cy="5577084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rcRect r="84385"/>
          <a:stretch/>
        </p:blipFill>
        <p:spPr>
          <a:xfrm>
            <a:off x="5944610" y="1622796"/>
            <a:ext cx="1142804" cy="45741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12071350" cy="1622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" y="0"/>
            <a:ext cx="3244850" cy="9144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(/main/</a:t>
            </a:r>
            <a:r>
              <a:rPr lang="en-US" altLang="ko-KR" dirty="0" err="1" smtClean="0"/>
              <a:t>main.jsp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소개화면</a:t>
            </a:r>
            <a:r>
              <a:rPr lang="en-US" altLang="ko-KR" dirty="0" smtClean="0"/>
              <a:t>(/main/</a:t>
            </a:r>
            <a:r>
              <a:rPr lang="en-US" altLang="ko-KR" dirty="0" err="1" smtClean="0"/>
              <a:t>intro.jsp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101600" y="6108235"/>
            <a:ext cx="11887200" cy="74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66521" y="1197659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944610" y="1197659"/>
            <a:ext cx="212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소개화면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81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9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5E-6 -0.514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3" y="1908056"/>
            <a:ext cx="5700093" cy="3562558"/>
          </a:xfrm>
          <a:prstGeom prst="rect">
            <a:avLst/>
          </a:prstGeom>
        </p:spPr>
      </p:pic>
      <p:cxnSp>
        <p:nvCxnSpPr>
          <p:cNvPr id="29" name="꺾인 연결선 28"/>
          <p:cNvCxnSpPr>
            <a:endCxn id="28" idx="1"/>
          </p:cNvCxnSpPr>
          <p:nvPr/>
        </p:nvCxnSpPr>
        <p:spPr>
          <a:xfrm>
            <a:off x="4130675" y="4105275"/>
            <a:ext cx="1882432" cy="57645"/>
          </a:xfrm>
          <a:prstGeom prst="bentConnector3">
            <a:avLst>
              <a:gd name="adj1" fmla="val 1425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7" idx="1"/>
          </p:cNvCxnSpPr>
          <p:nvPr/>
        </p:nvCxnSpPr>
        <p:spPr>
          <a:xfrm flipV="1">
            <a:off x="3203575" y="1563300"/>
            <a:ext cx="2809532" cy="2541975"/>
          </a:xfrm>
          <a:prstGeom prst="bentConnector3">
            <a:avLst>
              <a:gd name="adj1" fmla="val 10673"/>
            </a:avLst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로그인페이지</a:t>
            </a:r>
            <a:r>
              <a:rPr lang="en-US" altLang="ko-KR" dirty="0" smtClean="0"/>
              <a:t>(/main/</a:t>
            </a:r>
            <a:r>
              <a:rPr lang="en-US" altLang="ko-KR" dirty="0" err="1" smtClean="0"/>
              <a:t>loginPage.jsp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13107" y="1908056"/>
            <a:ext cx="5975693" cy="4330314"/>
            <a:chOff x="5683348" y="1361134"/>
            <a:chExt cx="5975693" cy="43303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5158" r="17599" b="29474"/>
            <a:stretch/>
          </p:blipFill>
          <p:spPr>
            <a:xfrm>
              <a:off x="5683348" y="1361134"/>
              <a:ext cx="2919035" cy="19134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6012" r="17599" b="30840"/>
            <a:stretch/>
          </p:blipFill>
          <p:spPr>
            <a:xfrm>
              <a:off x="8777073" y="1361134"/>
              <a:ext cx="2881968" cy="187641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l="14504" r="17827" b="32218"/>
            <a:stretch/>
          </p:blipFill>
          <p:spPr>
            <a:xfrm>
              <a:off x="5683348" y="3852429"/>
              <a:ext cx="2937569" cy="183901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/>
            <a:srcRect l="15797" r="19095" b="32922"/>
            <a:stretch/>
          </p:blipFill>
          <p:spPr>
            <a:xfrm>
              <a:off x="8777073" y="3852429"/>
              <a:ext cx="2826367" cy="1819934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013107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아이디찾기</a:t>
            </a:r>
            <a:endParaRPr lang="en-US" altLang="ko-KR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013107" y="397825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비밀번호초기화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777490" y="4056871"/>
            <a:ext cx="426085" cy="9652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49029" y="4056871"/>
            <a:ext cx="581646" cy="965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281363" y="1328738"/>
            <a:ext cx="966787" cy="419228"/>
          </a:xfrm>
          <a:prstGeom prst="rect">
            <a:avLst/>
          </a:prstGeom>
          <a:solidFill>
            <a:srgbClr val="FBFBF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7452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에러화면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빈칸로그인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3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 페이지</a:t>
            </a:r>
            <a:r>
              <a:rPr lang="en-US" altLang="ko-KR" dirty="0" smtClean="0"/>
              <a:t>(/user/</a:t>
            </a:r>
            <a:r>
              <a:rPr lang="en-US" altLang="ko-KR" dirty="0" err="1" smtClean="0"/>
              <a:t>join.jsp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4" y="1443717"/>
            <a:ext cx="7769493" cy="48559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27863" t="-301" r="26270" b="73102"/>
          <a:stretch/>
        </p:blipFill>
        <p:spPr>
          <a:xfrm>
            <a:off x="8162560" y="3111553"/>
            <a:ext cx="3563620" cy="1320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7648" r="26303" b="75320"/>
          <a:stretch/>
        </p:blipFill>
        <p:spPr>
          <a:xfrm>
            <a:off x="8162560" y="1443717"/>
            <a:ext cx="3577771" cy="11984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27676" r="26182" b="64344"/>
          <a:stretch/>
        </p:blipFill>
        <p:spPr>
          <a:xfrm>
            <a:off x="8158931" y="4916116"/>
            <a:ext cx="3585028" cy="1731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072876" y="1065755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유효성검증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미입력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예시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072876" y="2749841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유효성검증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예시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8034776" y="4546784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본인인증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0854" y="1065755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99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회원정보 페이지</a:t>
            </a:r>
            <a:r>
              <a:rPr lang="en-US" altLang="ko-KR" dirty="0" smtClean="0"/>
              <a:t>(/user/</a:t>
            </a:r>
            <a:r>
              <a:rPr lang="en-US" altLang="ko-KR" dirty="0" err="1" smtClean="0"/>
              <a:t>profile.jsp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6839162" y="1289700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검증</a:t>
            </a:r>
            <a:r>
              <a:rPr lang="en-US" altLang="ko-KR" dirty="0" smtClean="0"/>
              <a:t>-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탈퇴시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0854" y="1195726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페이지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4" y="1563892"/>
            <a:ext cx="6421068" cy="4013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135" t="-181" r="24683" b="68680"/>
          <a:stretch/>
        </p:blipFill>
        <p:spPr>
          <a:xfrm>
            <a:off x="6930572" y="1659032"/>
            <a:ext cx="4446526" cy="17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4" y="1563892"/>
            <a:ext cx="6421069" cy="401316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회원정보 </a:t>
            </a:r>
            <a:r>
              <a:rPr lang="ko-KR" altLang="en-US" dirty="0" err="1" smtClean="0"/>
              <a:t>수정페이지</a:t>
            </a:r>
            <a:r>
              <a:rPr lang="en-US" altLang="ko-KR" dirty="0" smtClean="0"/>
              <a:t>(/user/</a:t>
            </a:r>
            <a:r>
              <a:rPr lang="en-US" altLang="ko-KR" dirty="0" err="1" smtClean="0"/>
              <a:t>update.jsp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>
          <a:xfrm>
            <a:off x="6998819" y="1188094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비밀번호 수정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072876" y="2553900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유효성검증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정규표현식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예시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8034776" y="4350843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본인인증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055" y="1177849"/>
            <a:ext cx="35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</a:t>
            </a:r>
            <a:r>
              <a:rPr lang="ko-KR" altLang="en-US" dirty="0" err="1" smtClean="0"/>
              <a:t>수정페이지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818" t="-1" r="26649" b="46808"/>
          <a:stretch/>
        </p:blipFill>
        <p:spPr>
          <a:xfrm>
            <a:off x="7082970" y="1563892"/>
            <a:ext cx="3976915" cy="28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3" y="1783575"/>
            <a:ext cx="5767098" cy="360443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04" y="1783575"/>
            <a:ext cx="5767098" cy="360443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일반게시판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(/board/</a:t>
            </a:r>
            <a:r>
              <a:rPr lang="en-US" altLang="ko-KR" dirty="0" err="1" smtClean="0"/>
              <a:t>listjsp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(/board/</a:t>
            </a:r>
            <a:r>
              <a:rPr lang="en-US" altLang="ko-KR" dirty="0" err="1" smtClean="0"/>
              <a:t>register.jsp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2668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검색기능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043903" y="1266825"/>
            <a:ext cx="415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파일업로드 기능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198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367"/>
          <a:stretch/>
        </p:blipFill>
        <p:spPr>
          <a:xfrm>
            <a:off x="157454" y="1783575"/>
            <a:ext cx="5757572" cy="364833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일반게시판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(/board/</a:t>
            </a:r>
            <a:r>
              <a:rPr lang="en-US" altLang="ko-KR" dirty="0" err="1" smtClean="0"/>
              <a:t>getjsp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(/board/</a:t>
            </a:r>
            <a:r>
              <a:rPr lang="en-US" altLang="ko-KR" dirty="0" err="1" smtClean="0"/>
              <a:t>modify.jsp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2668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043904" y="1266825"/>
            <a:ext cx="475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(/board/remove)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04" y="1783574"/>
            <a:ext cx="5837335" cy="36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사진게시판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(/album/</a:t>
            </a:r>
            <a:r>
              <a:rPr lang="en-US" altLang="ko-KR" dirty="0" err="1" smtClean="0"/>
              <a:t>list.jsp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(/album/</a:t>
            </a:r>
            <a:r>
              <a:rPr lang="en-US" altLang="ko-KR" dirty="0" err="1" smtClean="0"/>
              <a:t>register.jsp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2668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검색기능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043904" y="1266825"/>
            <a:ext cx="28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등록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파일첨부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3" y="1783574"/>
            <a:ext cx="5837335" cy="36483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04" y="1783574"/>
            <a:ext cx="5837335" cy="36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7" y="1783574"/>
            <a:ext cx="5837335" cy="36483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03" y="1783574"/>
            <a:ext cx="5837335" cy="364833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r>
              <a:rPr lang="ko-KR" altLang="en-US" dirty="0" err="1" smtClean="0"/>
              <a:t>사진게시판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(/album/</a:t>
            </a:r>
            <a:r>
              <a:rPr lang="en-US" altLang="ko-KR" dirty="0" err="1" smtClean="0"/>
              <a:t>getjsp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(/album/</a:t>
            </a:r>
            <a:r>
              <a:rPr lang="en-US" altLang="ko-KR" dirty="0" err="1" smtClean="0"/>
              <a:t>modify.jsp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2668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조회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043904" y="1266825"/>
            <a:ext cx="475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(/album/remove)</a:t>
            </a:r>
          </a:p>
        </p:txBody>
      </p:sp>
    </p:spTree>
    <p:extLst>
      <p:ext uri="{BB962C8B-B14F-4D97-AF65-F5344CB8AC3E}">
        <p14:creationId xmlns:p14="http://schemas.microsoft.com/office/powerpoint/2010/main" val="4052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28" y="14512"/>
            <a:ext cx="241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pPr algn="ctr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1875970" y="2008185"/>
            <a:ext cx="5575904" cy="3165558"/>
            <a:chOff x="2344758" y="2008185"/>
            <a:chExt cx="5575904" cy="3165558"/>
          </a:xfrm>
        </p:grpSpPr>
        <p:grpSp>
          <p:nvGrpSpPr>
            <p:cNvPr id="30" name="그룹 29"/>
            <p:cNvGrpSpPr/>
            <p:nvPr/>
          </p:nvGrpSpPr>
          <p:grpSpPr>
            <a:xfrm>
              <a:off x="2344758" y="2008185"/>
              <a:ext cx="1911954" cy="598704"/>
              <a:chOff x="2344758" y="1182685"/>
              <a:chExt cx="1911954" cy="59870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50267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3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제작배경</a:t>
                </a:r>
                <a:endPara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2344758" y="3212364"/>
              <a:ext cx="1911954" cy="598704"/>
              <a:chOff x="2344758" y="1182685"/>
              <a:chExt cx="1911954" cy="59870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50267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개발환경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344758" y="4575039"/>
              <a:ext cx="1911954" cy="598704"/>
              <a:chOff x="2344758" y="1182685"/>
              <a:chExt cx="1911954" cy="59870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50267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3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개발일정</a:t>
                </a:r>
                <a:endPara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748358" y="2008185"/>
              <a:ext cx="1911954" cy="598704"/>
              <a:chOff x="2344758" y="1182685"/>
              <a:chExt cx="1911954" cy="598704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50267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3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설계구조</a:t>
                </a:r>
                <a:endPara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748358" y="3212364"/>
              <a:ext cx="2172304" cy="598704"/>
              <a:chOff x="2344758" y="1182685"/>
              <a:chExt cx="2172304" cy="59870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6302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Front-End</a:t>
                </a:r>
                <a:endPara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748358" y="4575039"/>
              <a:ext cx="2121504" cy="598704"/>
              <a:chOff x="2344758" y="1182685"/>
              <a:chExt cx="2121504" cy="59870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712222" y="1182685"/>
                <a:ext cx="1754040" cy="598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Back-End</a:t>
                </a:r>
                <a:endPara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344758" y="1281218"/>
                <a:ext cx="100899" cy="401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9404350" y="3165807"/>
            <a:ext cx="2421055" cy="442403"/>
            <a:chOff x="9404350" y="3410958"/>
            <a:chExt cx="2421055" cy="442403"/>
          </a:xfrm>
        </p:grpSpPr>
        <p:cxnSp>
          <p:nvCxnSpPr>
            <p:cNvPr id="56" name="직선 연결선 55"/>
            <p:cNvCxnSpPr/>
            <p:nvPr/>
          </p:nvCxnSpPr>
          <p:spPr>
            <a:xfrm flipV="1">
              <a:off x="9404350" y="3745706"/>
              <a:ext cx="168275" cy="107655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F7538F-4095-4F35-A679-9B869019F2F2}"/>
                </a:ext>
              </a:extLst>
            </p:cNvPr>
            <p:cNvSpPr txBox="1"/>
            <p:nvPr/>
          </p:nvSpPr>
          <p:spPr>
            <a:xfrm>
              <a:off x="9404351" y="3410958"/>
              <a:ext cx="2421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Console.log(YH)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9407923" y="3853361"/>
              <a:ext cx="235628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554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en-US" altLang="ko-KR" dirty="0" smtClean="0"/>
              <a:t>/</a:t>
            </a:r>
            <a:r>
              <a:rPr lang="ko-KR" altLang="en-US" dirty="0" smtClean="0"/>
              <a:t>댓글 조회</a:t>
            </a:r>
            <a:r>
              <a:rPr lang="en-US" altLang="ko-KR" dirty="0" smtClean="0"/>
              <a:t>(/user/</a:t>
            </a:r>
            <a:r>
              <a:rPr lang="en-US" altLang="ko-KR" dirty="0" err="1" smtClean="0"/>
              <a:t>contents.jsp</a:t>
            </a:r>
            <a:r>
              <a:rPr lang="en-US" altLang="ko-KR" dirty="0" smtClean="0"/>
              <a:t>, /user/</a:t>
            </a:r>
            <a:r>
              <a:rPr lang="en-US" altLang="ko-KR" dirty="0" err="1" smtClean="0"/>
              <a:t>comments.jsp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6081687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쓴 댓글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사진게시판</a:t>
            </a:r>
            <a:r>
              <a:rPr lang="en-US" altLang="ko-KR" dirty="0" smtClean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5552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쓴 </a:t>
            </a:r>
            <a:r>
              <a:rPr lang="ko-KR" altLang="en-US" dirty="0" err="1" smtClean="0"/>
              <a:t>게시글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 err="1"/>
              <a:t>사진게시판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7690"/>
          <a:stretch/>
        </p:blipFill>
        <p:spPr>
          <a:xfrm>
            <a:off x="265299" y="1771071"/>
            <a:ext cx="5837335" cy="1543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001"/>
          <a:stretch/>
        </p:blipFill>
        <p:spPr>
          <a:xfrm>
            <a:off x="244352" y="3446839"/>
            <a:ext cx="5837335" cy="16052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61658"/>
          <a:stretch/>
        </p:blipFill>
        <p:spPr>
          <a:xfrm>
            <a:off x="6163594" y="1771071"/>
            <a:ext cx="5837335" cy="13988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b="56210"/>
          <a:stretch/>
        </p:blipFill>
        <p:spPr>
          <a:xfrm>
            <a:off x="6163594" y="3446839"/>
            <a:ext cx="5837335" cy="159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(/board/get, /album/get)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3" y="1721038"/>
            <a:ext cx="7289498" cy="4555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784" r="22974" b="57523"/>
          <a:stretch/>
        </p:blipFill>
        <p:spPr>
          <a:xfrm>
            <a:off x="7741920" y="1721038"/>
            <a:ext cx="3773805" cy="1847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2538" r="23110" b="57304"/>
          <a:stretch/>
        </p:blipFill>
        <p:spPr>
          <a:xfrm>
            <a:off x="7734300" y="4374703"/>
            <a:ext cx="3781425" cy="18565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95400" y="4886325"/>
            <a:ext cx="6019800" cy="13906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67525" y="5038726"/>
            <a:ext cx="352426" cy="228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9" idx="0"/>
            <a:endCxn id="12" idx="1"/>
          </p:cNvCxnSpPr>
          <p:nvPr/>
        </p:nvCxnSpPr>
        <p:spPr>
          <a:xfrm rot="5400000" flipH="1" flipV="1">
            <a:off x="5605933" y="3001105"/>
            <a:ext cx="3475426" cy="599816"/>
          </a:xfrm>
          <a:prstGeom prst="bentConnector2">
            <a:avLst/>
          </a:prstGeom>
          <a:noFill/>
          <a:ln w="3810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/>
          <p:cNvSpPr txBox="1"/>
          <p:nvPr/>
        </p:nvSpPr>
        <p:spPr>
          <a:xfrm>
            <a:off x="7643554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 등록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95552" y="1378634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일반게시판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조회화면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1823811" y="5267325"/>
            <a:ext cx="1006475" cy="46581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3"/>
            <a:endCxn id="21" idx="1"/>
          </p:cNvCxnSpPr>
          <p:nvPr/>
        </p:nvCxnSpPr>
        <p:spPr>
          <a:xfrm flipV="1">
            <a:off x="2830286" y="4183672"/>
            <a:ext cx="4813268" cy="1316562"/>
          </a:xfrm>
          <a:prstGeom prst="bentConnector3">
            <a:avLst>
              <a:gd name="adj1" fmla="val 95835"/>
            </a:avLst>
          </a:prstGeom>
          <a:noFill/>
          <a:ln w="3810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7643554" y="3999006"/>
            <a:ext cx="421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99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운영자페이지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회원목록</a:t>
            </a:r>
            <a:r>
              <a:rPr lang="en-US" altLang="ko-KR" dirty="0" smtClean="0"/>
              <a:t>(/manager/list)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629165" y="1157968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회원목록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검색기능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1" y="1527299"/>
            <a:ext cx="8273667" cy="51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관리자페이지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회원목록</a:t>
            </a:r>
            <a:r>
              <a:rPr lang="en-US" altLang="ko-KR" dirty="0" smtClean="0"/>
              <a:t>(/admin/list)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2668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회원목록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페이징</a:t>
            </a:r>
            <a:r>
              <a:rPr lang="en-US" altLang="ko-KR" dirty="0" smtClean="0"/>
              <a:t>,</a:t>
            </a:r>
            <a:r>
              <a:rPr lang="ko-KR" altLang="en-US" dirty="0" smtClean="0"/>
              <a:t>검색기능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348829" y="1266825"/>
            <a:ext cx="28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회원등급 조정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7" y="1697848"/>
            <a:ext cx="7128482" cy="4455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6343" r="26545" b="71919"/>
          <a:stretch/>
        </p:blipFill>
        <p:spPr>
          <a:xfrm>
            <a:off x="7348829" y="1769507"/>
            <a:ext cx="4429125" cy="1649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9448" r="28942" b="70759"/>
          <a:stretch/>
        </p:blipFill>
        <p:spPr>
          <a:xfrm>
            <a:off x="7348829" y="3998356"/>
            <a:ext cx="4429125" cy="19453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8829" y="3588782"/>
            <a:ext cx="28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강제탈퇴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7200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>
                <a:ea typeface="에스코어 드림 4 Regular" panose="020B0503030302020204"/>
              </a:rPr>
              <a:t>Front End</a:t>
            </a:r>
            <a:endParaRPr lang="ko-KR" altLang="en-US" b="1" dirty="0">
              <a:ea typeface="에스코어 드림 4 Regular" panose="020B050303030202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관리페이지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소개화면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(/admin/home, /admin/intro)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53" y="13430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관리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3" y="1818574"/>
            <a:ext cx="5837335" cy="36483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32" y="1818574"/>
            <a:ext cx="5837335" cy="36483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8332" y="1343025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소개화면</a:t>
            </a:r>
            <a:r>
              <a:rPr lang="ko-KR" altLang="en-US" dirty="0" smtClean="0"/>
              <a:t>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898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메인</a:t>
            </a:r>
            <a:r>
              <a:rPr lang="en-US" altLang="ko-KR" dirty="0" smtClean="0"/>
              <a:t>/</a:t>
            </a:r>
            <a:r>
              <a:rPr lang="ko-KR" altLang="en-US" smtClean="0"/>
              <a:t>소개화면</a:t>
            </a:r>
            <a:r>
              <a:rPr lang="en-US" altLang="ko-KR" smtClean="0"/>
              <a:t>, </a:t>
            </a:r>
            <a:r>
              <a:rPr lang="ko-KR" altLang="en-US" smtClean="0"/>
              <a:t>로그인 화면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794821"/>
              </p:ext>
            </p:extLst>
          </p:nvPr>
        </p:nvGraphicFramePr>
        <p:xfrm>
          <a:off x="169742" y="1404099"/>
          <a:ext cx="11774608" cy="1931447"/>
        </p:xfrm>
        <a:graphic>
          <a:graphicData uri="http://schemas.openxmlformats.org/drawingml/2006/table">
            <a:tbl>
              <a:tblPr/>
              <a:tblGrid>
                <a:gridCol w="2147368">
                  <a:extLst>
                    <a:ext uri="{9D8B030D-6E8A-4147-A177-3AD203B41FA5}">
                      <a16:colId xmlns:a16="http://schemas.microsoft.com/office/drawing/2014/main" val="630930955"/>
                    </a:ext>
                  </a:extLst>
                </a:gridCol>
                <a:gridCol w="2121340">
                  <a:extLst>
                    <a:ext uri="{9D8B030D-6E8A-4147-A177-3AD203B41FA5}">
                      <a16:colId xmlns:a16="http://schemas.microsoft.com/office/drawing/2014/main" val="2233115346"/>
                    </a:ext>
                  </a:extLst>
                </a:gridCol>
                <a:gridCol w="2048737">
                  <a:extLst>
                    <a:ext uri="{9D8B030D-6E8A-4147-A177-3AD203B41FA5}">
                      <a16:colId xmlns:a16="http://schemas.microsoft.com/office/drawing/2014/main" val="630395677"/>
                    </a:ext>
                  </a:extLst>
                </a:gridCol>
                <a:gridCol w="2048737">
                  <a:extLst>
                    <a:ext uri="{9D8B030D-6E8A-4147-A177-3AD203B41FA5}">
                      <a16:colId xmlns:a16="http://schemas.microsoft.com/office/drawing/2014/main" val="3522826212"/>
                    </a:ext>
                  </a:extLst>
                </a:gridCol>
                <a:gridCol w="1856858">
                  <a:extLst>
                    <a:ext uri="{9D8B030D-6E8A-4147-A177-3AD203B41FA5}">
                      <a16:colId xmlns:a16="http://schemas.microsoft.com/office/drawing/2014/main" val="716167698"/>
                    </a:ext>
                  </a:extLst>
                </a:gridCol>
                <a:gridCol w="1551568">
                  <a:extLst>
                    <a:ext uri="{9D8B030D-6E8A-4147-A177-3AD203B41FA5}">
                      <a16:colId xmlns:a16="http://schemas.microsoft.com/office/drawing/2014/main" val="1949825960"/>
                    </a:ext>
                  </a:extLst>
                </a:gridCol>
              </a:tblGrid>
              <a:tr h="3745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60273"/>
                  </a:ext>
                </a:extLst>
              </a:tr>
              <a:tr h="226971"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MainController.introPage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IntroMapper.read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/main/home, /main/intro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355441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BoardMapper.getListWithPaging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027286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AlbumMapper.getListWithPaging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870129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BoardReplyService.getListAll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BoardReplyMapper.getListAll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224966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AlbumReplyService.getListAll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AlbumReplyMapper.getListAll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46914"/>
                  </a:ext>
                </a:extLst>
              </a:tr>
              <a:tr h="4220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소개화면 첨부파일조회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MainController.getAttachLIst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IntroAttachMapper.findbyBoard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/main/getAttachList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5053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867735"/>
              </p:ext>
            </p:extLst>
          </p:nvPr>
        </p:nvGraphicFramePr>
        <p:xfrm>
          <a:off x="180735" y="4094061"/>
          <a:ext cx="11760200" cy="1419412"/>
        </p:xfrm>
        <a:graphic>
          <a:graphicData uri="http://schemas.openxmlformats.org/drawingml/2006/table">
            <a:tbl>
              <a:tblPr/>
              <a:tblGrid>
                <a:gridCol w="2130665">
                  <a:extLst>
                    <a:ext uri="{9D8B030D-6E8A-4147-A177-3AD203B41FA5}">
                      <a16:colId xmlns:a16="http://schemas.microsoft.com/office/drawing/2014/main" val="794346681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3326907687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239330055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584366359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480947645"/>
                    </a:ext>
                  </a:extLst>
                </a:gridCol>
                <a:gridCol w="1558685">
                  <a:extLst>
                    <a:ext uri="{9D8B030D-6E8A-4147-A177-3AD203B41FA5}">
                      <a16:colId xmlns:a16="http://schemas.microsoft.com/office/drawing/2014/main" val="319766431"/>
                    </a:ext>
                  </a:extLst>
                </a:gridCol>
              </a:tblGrid>
              <a:tr h="40701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84866"/>
                  </a:ext>
                </a:extLst>
              </a:tr>
              <a:tr h="28159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MainController.loginPage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/mian/loginPage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Security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8170"/>
                  </a:ext>
                </a:extLst>
              </a:tr>
              <a:tr h="28159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로그인페이지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아이디찾기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MainController.findId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IntroService.findId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UserMapper.findId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/main/findId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7982"/>
                  </a:ext>
                </a:extLst>
              </a:tr>
              <a:tr h="224608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로그인페이지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비밀번호초기화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MainController.renewalPw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UserService.renewalPw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UserMapper.renewalPw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/main/renewalPw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531247"/>
                  </a:ext>
                </a:extLst>
              </a:tr>
              <a:tr h="2246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MailService.renewalPwMail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0882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/</a:t>
            </a:r>
            <a:r>
              <a:rPr lang="ko-KR" altLang="en-US" smtClean="0"/>
              <a:t>소개화면</a:t>
            </a:r>
            <a:r>
              <a:rPr lang="en-US" altLang="ko-KR" smtClean="0"/>
              <a:t>(</a:t>
            </a:r>
            <a:r>
              <a:rPr lang="ko-KR" altLang="en-US" smtClean="0"/>
              <a:t>조회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370626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65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84800"/>
              </p:ext>
            </p:extLst>
          </p:nvPr>
        </p:nvGraphicFramePr>
        <p:xfrm>
          <a:off x="182032" y="1404099"/>
          <a:ext cx="11760609" cy="4183902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1780945304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730757632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2379250038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1143094048"/>
                    </a:ext>
                  </a:extLst>
                </a:gridCol>
                <a:gridCol w="1879997">
                  <a:extLst>
                    <a:ext uri="{9D8B030D-6E8A-4147-A177-3AD203B41FA5}">
                      <a16:colId xmlns:a16="http://schemas.microsoft.com/office/drawing/2014/main" val="3848157453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664457944"/>
                    </a:ext>
                  </a:extLst>
                </a:gridCol>
              </a:tblGrid>
              <a:tr h="44906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679527"/>
                  </a:ext>
                </a:extLst>
              </a:tr>
              <a:tr h="3734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회원가입화면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UserController.join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/user/join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20438"/>
                  </a:ext>
                </a:extLst>
              </a:tr>
              <a:tr h="373484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UserController.join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UserService.join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UserMapper.insertUser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/user/join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70047"/>
                  </a:ext>
                </a:extLst>
              </a:tr>
              <a:tr h="373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UserMapper.insertAuth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75610"/>
                  </a:ext>
                </a:extLst>
              </a:tr>
              <a:tr h="373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ProfileImageMapper.insert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78940"/>
                  </a:ext>
                </a:extLst>
              </a:tr>
              <a:tr h="373484"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본인인증메일발송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UserController.checkMailSend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UserService.isMailExist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UserMapper.isMailExist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/user/checkMailSend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511997"/>
                  </a:ext>
                </a:extLst>
              </a:tr>
              <a:tr h="373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UserService.ranStr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UserMapper.ranStr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36227"/>
                  </a:ext>
                </a:extLst>
              </a:tr>
              <a:tr h="373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UserService.checkStr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UserMapper.checkStr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70299"/>
                  </a:ext>
                </a:extLst>
              </a:tr>
              <a:tr h="373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MailService.joinMail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07103"/>
                  </a:ext>
                </a:extLst>
              </a:tr>
              <a:tr h="3734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UserController.checkMailUser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UserService.mailCheck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UserMapper.mailCheck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checkMailUser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42146"/>
                  </a:ext>
                </a:extLst>
              </a:tr>
              <a:tr h="3734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아이디중복검사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UserController.checkId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UserService.checkId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UserMapper.checkId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084930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r>
              <a:rPr lang="ko-KR" altLang="en-US" smtClean="0"/>
              <a:t>회원가입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49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회원정보 </a:t>
            </a:r>
            <a:r>
              <a:rPr lang="en-US" altLang="ko-KR" dirty="0" smtClean="0"/>
              <a:t>/ </a:t>
            </a:r>
            <a:r>
              <a:rPr lang="ko-KR" altLang="en-US" smtClean="0"/>
              <a:t>회원정보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483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회원정보조회 </a:t>
            </a:r>
            <a:r>
              <a:rPr lang="en-US" altLang="ko-KR" smtClean="0"/>
              <a:t>/ </a:t>
            </a:r>
            <a:r>
              <a:rPr lang="ko-KR" altLang="en-US" smtClean="0"/>
              <a:t>회원정보 수정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555"/>
              </p:ext>
            </p:extLst>
          </p:nvPr>
        </p:nvGraphicFramePr>
        <p:xfrm>
          <a:off x="182032" y="1404099"/>
          <a:ext cx="11760609" cy="5111005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1199338332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3792931844"/>
                    </a:ext>
                  </a:extLst>
                </a:gridCol>
                <a:gridCol w="2214365">
                  <a:extLst>
                    <a:ext uri="{9D8B030D-6E8A-4147-A177-3AD203B41FA5}">
                      <a16:colId xmlns:a16="http://schemas.microsoft.com/office/drawing/2014/main" val="2357237226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492973856"/>
                    </a:ext>
                  </a:extLst>
                </a:gridCol>
                <a:gridCol w="1534516">
                  <a:extLst>
                    <a:ext uri="{9D8B030D-6E8A-4147-A177-3AD203B41FA5}">
                      <a16:colId xmlns:a16="http://schemas.microsoft.com/office/drawing/2014/main" val="525789479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603722363"/>
                    </a:ext>
                  </a:extLst>
                </a:gridCol>
              </a:tblGrid>
              <a:tr h="53133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6477"/>
                  </a:ext>
                </a:extLst>
              </a:tr>
              <a:tr h="327119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회원정보화면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UserController.profile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/user/profile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84583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884"/>
                  </a:ext>
                </a:extLst>
              </a:tr>
              <a:tr h="32711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비밀번호검증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UserController.checkUser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/user/checkUser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4045"/>
                  </a:ext>
                </a:extLst>
              </a:tr>
              <a:tr h="327119"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회원탈퇴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UserController.deleteUser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929062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23698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UserMapper.deleteSession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0208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ProfileImageMapper.delete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87682"/>
                  </a:ext>
                </a:extLst>
              </a:tr>
              <a:tr h="327119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902029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634914"/>
                  </a:ext>
                </a:extLst>
              </a:tr>
              <a:tr h="327119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UserController.updateUser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90832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ProfileImageMapper.update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02438"/>
                  </a:ext>
                </a:extLst>
              </a:tr>
              <a:tr h="327119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UserController.updatePassword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/user/updatePw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93723"/>
                  </a:ext>
                </a:extLst>
              </a:tr>
              <a:tr h="327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UserService.updatePw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UserMapper.updatePw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53305"/>
                  </a:ext>
                </a:extLst>
              </a:tr>
              <a:tr h="32711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프로필사진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UserController.getProfileImg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UserService.getProfileImgByUserid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UserMapper.getProfileImgByUserid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getProfileImg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39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63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내가 쓴 게시글</a:t>
            </a:r>
            <a:r>
              <a:rPr lang="en-US" altLang="ko-KR" dirty="0" smtClean="0"/>
              <a:t>/</a:t>
            </a:r>
            <a:r>
              <a:rPr lang="ko-KR" altLang="en-US" smtClean="0"/>
              <a:t>댓글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en-US" altLang="ko-KR" smtClean="0"/>
              <a:t>/</a:t>
            </a:r>
            <a:r>
              <a:rPr lang="ko-KR" altLang="en-US" smtClean="0"/>
              <a:t>댓글 조회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74373"/>
              </p:ext>
            </p:extLst>
          </p:nvPr>
        </p:nvGraphicFramePr>
        <p:xfrm>
          <a:off x="182032" y="1404099"/>
          <a:ext cx="11760609" cy="1980451"/>
        </p:xfrm>
        <a:graphic>
          <a:graphicData uri="http://schemas.openxmlformats.org/drawingml/2006/table">
            <a:tbl>
              <a:tblPr/>
              <a:tblGrid>
                <a:gridCol w="1818218">
                  <a:extLst>
                    <a:ext uri="{9D8B030D-6E8A-4147-A177-3AD203B41FA5}">
                      <a16:colId xmlns:a16="http://schemas.microsoft.com/office/drawing/2014/main" val="3061739210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714546441"/>
                    </a:ext>
                  </a:extLst>
                </a:gridCol>
                <a:gridCol w="2279252">
                  <a:extLst>
                    <a:ext uri="{9D8B030D-6E8A-4147-A177-3AD203B41FA5}">
                      <a16:colId xmlns:a16="http://schemas.microsoft.com/office/drawing/2014/main" val="1186387465"/>
                    </a:ext>
                  </a:extLst>
                </a:gridCol>
                <a:gridCol w="2349898">
                  <a:extLst>
                    <a:ext uri="{9D8B030D-6E8A-4147-A177-3AD203B41FA5}">
                      <a16:colId xmlns:a16="http://schemas.microsoft.com/office/drawing/2014/main" val="960212316"/>
                    </a:ext>
                  </a:extLst>
                </a:gridCol>
                <a:gridCol w="1604366">
                  <a:extLst>
                    <a:ext uri="{9D8B030D-6E8A-4147-A177-3AD203B41FA5}">
                      <a16:colId xmlns:a16="http://schemas.microsoft.com/office/drawing/2014/main" val="508214039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721762876"/>
                    </a:ext>
                  </a:extLst>
                </a:gridCol>
              </a:tblGrid>
              <a:tr h="57195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113106"/>
                  </a:ext>
                </a:extLst>
              </a:tr>
              <a:tr h="352124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UserController.getMyContentList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UserService.findBoardByUserid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UserMapper.findBoardByUserid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/user/contents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18978"/>
                  </a:ext>
                </a:extLst>
              </a:tr>
              <a:tr h="352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UserService.findAlbumByUserid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UserMapper.findAlbumByUserid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12381"/>
                  </a:ext>
                </a:extLst>
              </a:tr>
              <a:tr h="352124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댓글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UserController.getMyCommentList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UserService.findBoardReplyByUserid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UserMapper.findBoardReplyByUserid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/user/comments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880256"/>
                  </a:ext>
                </a:extLst>
              </a:tr>
              <a:tr h="352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UserService.findAlbumReplyByUserid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UserMapper.findAlbumReplyByUserid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5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3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운영자페이지 </a:t>
            </a:r>
            <a:r>
              <a:rPr lang="en-US" altLang="ko-KR" dirty="0" smtClean="0"/>
              <a:t>/ </a:t>
            </a:r>
            <a:r>
              <a:rPr lang="ko-KR" altLang="en-US" smtClean="0"/>
              <a:t>관리자페이지 회원목록화면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운영자페이지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286806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관리자페이지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6373"/>
              </p:ext>
            </p:extLst>
          </p:nvPr>
        </p:nvGraphicFramePr>
        <p:xfrm>
          <a:off x="182032" y="1388015"/>
          <a:ext cx="11760609" cy="1132935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576814627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1112469844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2707399292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963339086"/>
                    </a:ext>
                  </a:extLst>
                </a:gridCol>
                <a:gridCol w="1879997">
                  <a:extLst>
                    <a:ext uri="{9D8B030D-6E8A-4147-A177-3AD203B41FA5}">
                      <a16:colId xmlns:a16="http://schemas.microsoft.com/office/drawing/2014/main" val="2320784966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3426855586"/>
                    </a:ext>
                  </a:extLst>
                </a:gridCol>
              </a:tblGrid>
              <a:tr h="46583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6345"/>
                  </a:ext>
                </a:extLst>
              </a:tr>
              <a:tr h="333552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회원목록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ManagerController.list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UserService.getUserList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UserMapper.getUserList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58665"/>
                  </a:ext>
                </a:extLst>
              </a:tr>
              <a:tr h="333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UserService.getTotalUser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UserMapper.getTotalUser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457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0955"/>
              </p:ext>
            </p:extLst>
          </p:nvPr>
        </p:nvGraphicFramePr>
        <p:xfrm>
          <a:off x="182032" y="3237401"/>
          <a:ext cx="11760609" cy="2572846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72995666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2921614281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3468810967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807451023"/>
                    </a:ext>
                  </a:extLst>
                </a:gridCol>
                <a:gridCol w="1879997">
                  <a:extLst>
                    <a:ext uri="{9D8B030D-6E8A-4147-A177-3AD203B41FA5}">
                      <a16:colId xmlns:a16="http://schemas.microsoft.com/office/drawing/2014/main" val="3700959039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2272478764"/>
                    </a:ext>
                  </a:extLst>
                </a:gridCol>
              </a:tblGrid>
              <a:tr h="42793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42271"/>
                  </a:ext>
                </a:extLst>
              </a:tr>
              <a:tr h="306416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회원목록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UserService.getUserList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UserMapper.getUserList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/admin/list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72721"/>
                  </a:ext>
                </a:extLst>
              </a:tr>
              <a:tr h="3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UserService.getTotalUser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UserMapper.getTotalUser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09797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회원등급조정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AdminController.updateAuth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UserService.updateAuth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UserMapper.updateAuth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/admin/auth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7118"/>
                  </a:ext>
                </a:extLst>
              </a:tr>
              <a:tr h="306416"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AdminController.deleteUser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UserService.remove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UserMapper.deleteAuth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/admin/delete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2136"/>
                  </a:ext>
                </a:extLst>
              </a:tr>
              <a:tr h="3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504106"/>
                  </a:ext>
                </a:extLst>
              </a:tr>
              <a:tr h="3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UserMapper.deleteSession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87661"/>
                  </a:ext>
                </a:extLst>
              </a:tr>
              <a:tr h="3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ProfileImageMapper.delete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304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dirty="0" smtClean="0"/>
              <a:t>- 3</a:t>
            </a:r>
            <a:r>
              <a:rPr lang="ko-KR" altLang="en-US" dirty="0"/>
              <a:t>주도 채 안되는 </a:t>
            </a:r>
            <a:r>
              <a:rPr lang="ko-KR" altLang="en-US" dirty="0" err="1"/>
              <a:t>기간동안</a:t>
            </a:r>
            <a:r>
              <a:rPr lang="ko-KR" altLang="en-US" dirty="0"/>
              <a:t> 정신없이 제작했던 팀프로젝트를 되새기고 </a:t>
            </a:r>
            <a:endParaRPr lang="en-US" altLang="ko-KR" dirty="0"/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dirty="0" smtClean="0"/>
              <a:t>  교육과정을 온전히 내 </a:t>
            </a:r>
            <a:r>
              <a:rPr lang="ko-KR" altLang="en-US" dirty="0"/>
              <a:t>것으로 만들고자 시작한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 smtClean="0"/>
              <a:t>제작배경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21793" y="2490042"/>
            <a:ext cx="9266933" cy="3533957"/>
            <a:chOff x="1321793" y="1852368"/>
            <a:chExt cx="9266933" cy="3533957"/>
          </a:xfrm>
        </p:grpSpPr>
        <p:sp>
          <p:nvSpPr>
            <p:cNvPr id="15" name="AutoShape 82">
              <a:extLst>
                <a:ext uri="{FF2B5EF4-FFF2-40B4-BE49-F238E27FC236}">
                  <a16:creationId xmlns:a16="http://schemas.microsoft.com/office/drawing/2014/main" id="{246CE6E5-81D7-4337-9635-852FC436F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061" y="1852368"/>
              <a:ext cx="2618235" cy="1245396"/>
            </a:xfrm>
            <a:prstGeom prst="chevron">
              <a:avLst>
                <a:gd name="adj" fmla="val 25000"/>
              </a:avLst>
            </a:prstGeom>
            <a:solidFill>
              <a:schemeClr val="bg2">
                <a:lumMod val="9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카테고리</a:t>
              </a:r>
              <a:endPara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선정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16" name="AutoShape 82">
              <a:extLst>
                <a:ext uri="{FF2B5EF4-FFF2-40B4-BE49-F238E27FC236}">
                  <a16:creationId xmlns:a16="http://schemas.microsoft.com/office/drawing/2014/main" id="{03734DB8-E705-46FA-8DE0-F5446502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707" y="1852368"/>
              <a:ext cx="2230017" cy="1245396"/>
            </a:xfrm>
            <a:prstGeom prst="chevron">
              <a:avLst>
                <a:gd name="adj" fmla="val 25000"/>
              </a:avLst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추가기능</a:t>
              </a:r>
              <a:endPara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AutoShape 82">
              <a:extLst>
                <a:ext uri="{FF2B5EF4-FFF2-40B4-BE49-F238E27FC236}">
                  <a16:creationId xmlns:a16="http://schemas.microsoft.com/office/drawing/2014/main" id="{8D23E4EB-6333-4248-AC26-D99E188E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135" y="1852368"/>
              <a:ext cx="2299825" cy="1245396"/>
            </a:xfrm>
            <a:prstGeom prst="chevron">
              <a:avLst>
                <a:gd name="adj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DB</a:t>
              </a:r>
              <a:r>
                <a:rPr lang="ko-KR" altLang="en-US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설계</a:t>
              </a:r>
              <a:endPara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8" name="AutoShape 82">
              <a:extLst>
                <a:ext uri="{FF2B5EF4-FFF2-40B4-BE49-F238E27FC236}">
                  <a16:creationId xmlns:a16="http://schemas.microsoft.com/office/drawing/2014/main" id="{8CAB1856-FD7E-4F8B-99BB-3B22D52C2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491" y="1852368"/>
              <a:ext cx="2618235" cy="1245396"/>
            </a:xfrm>
            <a:prstGeom prst="chevron">
              <a:avLst>
                <a:gd name="adj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배포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BE422D-8EF8-48B0-9ABC-AFB9C18F1988}"/>
                </a:ext>
              </a:extLst>
            </p:cNvPr>
            <p:cNvSpPr txBox="1"/>
            <p:nvPr/>
          </p:nvSpPr>
          <p:spPr>
            <a:xfrm>
              <a:off x="1321793" y="3216500"/>
              <a:ext cx="2485424" cy="2169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● 게시판</a:t>
              </a:r>
              <a:endParaRPr lang="en-US" altLang="ko-KR" b="1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Spring Framework</a:t>
              </a: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</a:t>
              </a:r>
              <a:endParaRPr lang="en-US" altLang="ko-KR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A3A4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제작하는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A3A4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CRUD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A3A4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의 기본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8D89E1-5EA0-41BA-972C-49446CDED16F}"/>
                </a:ext>
              </a:extLst>
            </p:cNvPr>
            <p:cNvSpPr txBox="1"/>
            <p:nvPr/>
          </p:nvSpPr>
          <p:spPr>
            <a:xfrm>
              <a:off x="5855135" y="3216500"/>
              <a:ext cx="214513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● </a:t>
              </a:r>
              <a:r>
                <a:rPr lang="en-US" altLang="ko-KR" b="1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</a:t>
              </a:r>
              <a:r>
                <a:rPr lang="ko-KR" altLang="en-US" b="1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설계</a:t>
              </a:r>
              <a:endParaRPr lang="en-US" altLang="ko-KR" b="1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회원</a:t>
              </a:r>
              <a:r>
                <a:rPr lang="en-US" altLang="ko-KR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게시물관리에</a:t>
              </a:r>
              <a:endParaRPr lang="en-US" altLang="ko-KR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대한 </a:t>
              </a:r>
              <a:r>
                <a:rPr lang="en-US" altLang="ko-KR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</a:t>
              </a: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구성</a:t>
              </a:r>
              <a:endParaRPr lang="en-US" altLang="ko-KR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en-US" altLang="ko-KR" dirty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4ECC3-4325-4DBA-B5A7-E469D9ADE56B}"/>
                </a:ext>
              </a:extLst>
            </p:cNvPr>
            <p:cNvSpPr txBox="1"/>
            <p:nvPr/>
          </p:nvSpPr>
          <p:spPr>
            <a:xfrm>
              <a:off x="7970491" y="3241953"/>
              <a:ext cx="2608406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● </a:t>
              </a:r>
              <a:r>
                <a:rPr lang="ko-KR" altLang="en-US" b="1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배포</a:t>
              </a:r>
              <a:endParaRPr lang="en-US" altLang="ko-KR" b="1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외부에서 접속이 가능한</a:t>
              </a:r>
              <a:endParaRPr lang="en-US" altLang="ko-KR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kumimoji="0" lang="ko-KR" altLang="en-US" sz="1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A3A4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웹페이지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422D-8EF8-48B0-9ABC-AFB9C18F1988}"/>
                </a:ext>
              </a:extLst>
            </p:cNvPr>
            <p:cNvSpPr txBox="1"/>
            <p:nvPr/>
          </p:nvSpPr>
          <p:spPr>
            <a:xfrm>
              <a:off x="3816724" y="3216500"/>
              <a:ext cx="1903085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● 회원관리</a:t>
              </a:r>
              <a:endParaRPr lang="en-US" altLang="ko-KR" b="1" dirty="0" smtClean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Spring </a:t>
              </a:r>
              <a:r>
                <a:rPr lang="en-US" altLang="ko-KR" dirty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Security</a:t>
              </a:r>
              <a:r>
                <a:rPr lang="ko-KR" altLang="en-US" dirty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</a:t>
              </a:r>
              <a:endParaRPr lang="en-US" altLang="ko-KR" dirty="0">
                <a:solidFill>
                  <a:srgbClr val="2A3A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srgbClr val="2A3A4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활용한 회원관리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3A4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72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메인</a:t>
            </a:r>
            <a:r>
              <a:rPr lang="en-US" altLang="ko-KR" dirty="0" smtClean="0"/>
              <a:t>/</a:t>
            </a:r>
            <a:r>
              <a:rPr lang="ko-KR" altLang="en-US" smtClean="0"/>
              <a:t>소개화면</a:t>
            </a:r>
            <a:r>
              <a:rPr lang="en-US" altLang="ko-KR" smtClean="0"/>
              <a:t> </a:t>
            </a:r>
            <a:r>
              <a:rPr lang="ko-KR" altLang="en-US" smtClean="0"/>
              <a:t>관리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</a:t>
            </a:r>
            <a:r>
              <a:rPr lang="en-US" altLang="ko-KR" smtClean="0"/>
              <a:t>/</a:t>
            </a:r>
            <a:r>
              <a:rPr lang="ko-KR" altLang="en-US" smtClean="0"/>
              <a:t>소개화면 관리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30323"/>
              </p:ext>
            </p:extLst>
          </p:nvPr>
        </p:nvGraphicFramePr>
        <p:xfrm>
          <a:off x="182032" y="1404099"/>
          <a:ext cx="11760610" cy="3410355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438080098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180927979"/>
                    </a:ext>
                  </a:extLst>
                </a:gridCol>
                <a:gridCol w="1723584">
                  <a:extLst>
                    <a:ext uri="{9D8B030D-6E8A-4147-A177-3AD203B41FA5}">
                      <a16:colId xmlns:a16="http://schemas.microsoft.com/office/drawing/2014/main" val="592785017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3636564340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3448444310"/>
                    </a:ext>
                  </a:extLst>
                </a:gridCol>
                <a:gridCol w="1795342">
                  <a:extLst>
                    <a:ext uri="{9D8B030D-6E8A-4147-A177-3AD203B41FA5}">
                      <a16:colId xmlns:a16="http://schemas.microsoft.com/office/drawing/2014/main" val="3603638939"/>
                    </a:ext>
                  </a:extLst>
                </a:gridCol>
              </a:tblGrid>
              <a:tr h="5390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49285"/>
                  </a:ext>
                </a:extLst>
              </a:tr>
              <a:tr h="104008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소개화면관리 화면조회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AdminController.getUpdateIntro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IntroMapper.read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admin/home, /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admin/intro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IntroService.read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9511"/>
                  </a:ext>
                </a:extLst>
              </a:tr>
              <a:tr h="457817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소개화면관리 수정처리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AdminController.updateIntro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IntroService.update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IntroMapper.update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admin/home, /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admin/intro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872"/>
                  </a:ext>
                </a:extLst>
              </a:tr>
              <a:tr h="457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IntroAttachMapper.deleteAll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28115"/>
                  </a:ext>
                </a:extLst>
              </a:tr>
              <a:tr h="457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IntroAttachMapper.insert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85538"/>
                  </a:ext>
                </a:extLst>
              </a:tr>
              <a:tr h="45781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소개화면 첨부파일목록조회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AdminController.getAttachLIst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IntroService.attachList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IntroMapper.findbyBoard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/admin/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getAttachList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26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2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일반게시판</a:t>
            </a:r>
            <a:r>
              <a:rPr lang="en-US" altLang="ko-KR" dirty="0" smtClean="0"/>
              <a:t>_</a:t>
            </a:r>
            <a:r>
              <a:rPr lang="ko-KR" altLang="en-US" smtClean="0"/>
              <a:t>목록</a:t>
            </a:r>
            <a:r>
              <a:rPr lang="en-US" altLang="ko-KR" smtClean="0"/>
              <a:t>, </a:t>
            </a:r>
            <a:r>
              <a:rPr lang="ko-KR" altLang="en-US" smtClean="0"/>
              <a:t>게시글 등록</a:t>
            </a:r>
            <a:r>
              <a:rPr lang="en-US" altLang="ko-KR" smtClean="0"/>
              <a:t>, </a:t>
            </a:r>
            <a:r>
              <a:rPr lang="ko-KR" altLang="en-US" smtClean="0"/>
              <a:t>게시글</a:t>
            </a:r>
            <a:r>
              <a:rPr lang="en-US" altLang="ko-KR" smtClean="0"/>
              <a:t> </a:t>
            </a:r>
            <a:r>
              <a:rPr lang="ko-KR" altLang="en-US" smtClean="0"/>
              <a:t>수정</a:t>
            </a:r>
            <a:r>
              <a:rPr lang="en-US" altLang="ko-KR" smtClean="0"/>
              <a:t>/</a:t>
            </a:r>
            <a:r>
              <a:rPr lang="ko-KR" altLang="en-US" smtClean="0"/>
              <a:t>삭제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일반게시판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목록화면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379516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smtClean="0"/>
              <a:t>/</a:t>
            </a:r>
            <a:r>
              <a:rPr lang="ko-KR" altLang="en-US" smtClean="0"/>
              <a:t>삭제화면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78066"/>
              </p:ext>
            </p:extLst>
          </p:nvPr>
        </p:nvGraphicFramePr>
        <p:xfrm>
          <a:off x="182032" y="1404099"/>
          <a:ext cx="11760609" cy="757563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1861416480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3769676056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574519503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1703811570"/>
                    </a:ext>
                  </a:extLst>
                </a:gridCol>
                <a:gridCol w="1879997">
                  <a:extLst>
                    <a:ext uri="{9D8B030D-6E8A-4147-A177-3AD203B41FA5}">
                      <a16:colId xmlns:a16="http://schemas.microsoft.com/office/drawing/2014/main" val="3419240894"/>
                    </a:ext>
                  </a:extLst>
                </a:gridCol>
                <a:gridCol w="1410175">
                  <a:extLst>
                    <a:ext uri="{9D8B030D-6E8A-4147-A177-3AD203B41FA5}">
                      <a16:colId xmlns:a16="http://schemas.microsoft.com/office/drawing/2014/main" val="4210385974"/>
                    </a:ext>
                  </a:extLst>
                </a:gridCol>
              </a:tblGrid>
              <a:tr h="30362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5480"/>
                  </a:ext>
                </a:extLst>
              </a:tr>
              <a:tr h="226971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BoardMapper.getListWithPaging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7636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BoardService.getTotal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BoardMapper.getTotalCount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185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608367"/>
              </p:ext>
            </p:extLst>
          </p:nvPr>
        </p:nvGraphicFramePr>
        <p:xfrm>
          <a:off x="182031" y="2580221"/>
          <a:ext cx="11760610" cy="1083997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3151417186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1496481279"/>
                    </a:ext>
                  </a:extLst>
                </a:gridCol>
                <a:gridCol w="1999006">
                  <a:extLst>
                    <a:ext uri="{9D8B030D-6E8A-4147-A177-3AD203B41FA5}">
                      <a16:colId xmlns:a16="http://schemas.microsoft.com/office/drawing/2014/main" val="1609843765"/>
                    </a:ext>
                  </a:extLst>
                </a:gridCol>
                <a:gridCol w="2090384">
                  <a:extLst>
                    <a:ext uri="{9D8B030D-6E8A-4147-A177-3AD203B41FA5}">
                      <a16:colId xmlns:a16="http://schemas.microsoft.com/office/drawing/2014/main" val="778052187"/>
                    </a:ext>
                  </a:extLst>
                </a:gridCol>
                <a:gridCol w="1894604">
                  <a:extLst>
                    <a:ext uri="{9D8B030D-6E8A-4147-A177-3AD203B41FA5}">
                      <a16:colId xmlns:a16="http://schemas.microsoft.com/office/drawing/2014/main" val="3462356234"/>
                    </a:ext>
                  </a:extLst>
                </a:gridCol>
                <a:gridCol w="1421132">
                  <a:extLst>
                    <a:ext uri="{9D8B030D-6E8A-4147-A177-3AD203B41FA5}">
                      <a16:colId xmlns:a16="http://schemas.microsoft.com/office/drawing/2014/main" val="4097048256"/>
                    </a:ext>
                  </a:extLst>
                </a:gridCol>
              </a:tblGrid>
              <a:tr h="3059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49779"/>
                  </a:ext>
                </a:extLst>
              </a:tr>
              <a:tr h="32054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등록화면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356405"/>
                  </a:ext>
                </a:extLst>
              </a:tr>
              <a:tr h="228734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등록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BoardController.register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BoardService.register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BoardMapper.insertSelerctKey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/board/register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177068"/>
                  </a:ext>
                </a:extLst>
              </a:tr>
              <a:tr h="228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BoardAttachMapper.insert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67543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88567"/>
              </p:ext>
            </p:extLst>
          </p:nvPr>
        </p:nvGraphicFramePr>
        <p:xfrm>
          <a:off x="182033" y="4139783"/>
          <a:ext cx="11760609" cy="2560349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2853981283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2516499365"/>
                    </a:ext>
                  </a:extLst>
                </a:gridCol>
                <a:gridCol w="1999006">
                  <a:extLst>
                    <a:ext uri="{9D8B030D-6E8A-4147-A177-3AD203B41FA5}">
                      <a16:colId xmlns:a16="http://schemas.microsoft.com/office/drawing/2014/main" val="2099034154"/>
                    </a:ext>
                  </a:extLst>
                </a:gridCol>
                <a:gridCol w="2090383">
                  <a:extLst>
                    <a:ext uri="{9D8B030D-6E8A-4147-A177-3AD203B41FA5}">
                      <a16:colId xmlns:a16="http://schemas.microsoft.com/office/drawing/2014/main" val="362927012"/>
                    </a:ext>
                  </a:extLst>
                </a:gridCol>
                <a:gridCol w="1894604">
                  <a:extLst>
                    <a:ext uri="{9D8B030D-6E8A-4147-A177-3AD203B41FA5}">
                      <a16:colId xmlns:a16="http://schemas.microsoft.com/office/drawing/2014/main" val="2680355773"/>
                    </a:ext>
                  </a:extLst>
                </a:gridCol>
                <a:gridCol w="1421132">
                  <a:extLst>
                    <a:ext uri="{9D8B030D-6E8A-4147-A177-3AD203B41FA5}">
                      <a16:colId xmlns:a16="http://schemas.microsoft.com/office/drawing/2014/main" val="2812927513"/>
                    </a:ext>
                  </a:extLst>
                </a:gridCol>
              </a:tblGrid>
              <a:tr h="34966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6864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/board/get, /board/modify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7837"/>
                  </a:ext>
                </a:extLst>
              </a:tr>
              <a:tr h="298597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18274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BoardAttachMapper.deleteAll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61499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BoardAttachMapper.insert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968710"/>
                  </a:ext>
                </a:extLst>
              </a:tr>
              <a:tr h="298597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852687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BoardAttachMapper.deleteAll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72892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BoardService.getAttachList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BoardAttachMapper.findByBno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42260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7453" y="2221820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등록화면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52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일반게시판</a:t>
            </a:r>
            <a:r>
              <a:rPr lang="en-US" altLang="ko-KR" dirty="0" smtClean="0"/>
              <a:t>_</a:t>
            </a:r>
            <a:r>
              <a:rPr lang="ko-KR" altLang="en-US" smtClean="0"/>
              <a:t>게시글조회화면</a:t>
            </a:r>
            <a:r>
              <a:rPr lang="en-US" altLang="ko-KR" dirty="0" smtClean="0"/>
              <a:t>, </a:t>
            </a:r>
            <a:r>
              <a:rPr lang="ko-KR" altLang="en-US" smtClean="0"/>
              <a:t>댓글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일반게시글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조회화면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268391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일반게시판</a:t>
            </a:r>
            <a:r>
              <a:rPr lang="en-US" altLang="ko-KR" dirty="0" smtClean="0"/>
              <a:t>_</a:t>
            </a:r>
            <a:r>
              <a:rPr lang="ko-KR" altLang="en-US" smtClean="0"/>
              <a:t>댓글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68080"/>
              </p:ext>
            </p:extLst>
          </p:nvPr>
        </p:nvGraphicFramePr>
        <p:xfrm>
          <a:off x="182032" y="3039868"/>
          <a:ext cx="11760610" cy="3340110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4051403702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2295428469"/>
                    </a:ext>
                  </a:extLst>
                </a:gridCol>
                <a:gridCol w="1999006">
                  <a:extLst>
                    <a:ext uri="{9D8B030D-6E8A-4147-A177-3AD203B41FA5}">
                      <a16:colId xmlns:a16="http://schemas.microsoft.com/office/drawing/2014/main" val="301403517"/>
                    </a:ext>
                  </a:extLst>
                </a:gridCol>
                <a:gridCol w="2321728">
                  <a:extLst>
                    <a:ext uri="{9D8B030D-6E8A-4147-A177-3AD203B41FA5}">
                      <a16:colId xmlns:a16="http://schemas.microsoft.com/office/drawing/2014/main" val="2225017862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823830080"/>
                    </a:ext>
                  </a:extLst>
                </a:gridCol>
                <a:gridCol w="811092">
                  <a:extLst>
                    <a:ext uri="{9D8B030D-6E8A-4147-A177-3AD203B41FA5}">
                      <a16:colId xmlns:a16="http://schemas.microsoft.com/office/drawing/2014/main" val="2181972092"/>
                    </a:ext>
                  </a:extLst>
                </a:gridCol>
              </a:tblGrid>
              <a:tr h="32563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80806"/>
                  </a:ext>
                </a:extLst>
              </a:tr>
              <a:tr h="334942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댓글목록조회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BoardReplyController.getList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BoardService.getListPage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BoardMapper.getListWithPaging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/Board/replies/pages/{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}/{page}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17589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BoardMapper.getCountByBno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31981"/>
                  </a:ext>
                </a:extLst>
              </a:tr>
              <a:tr h="334942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BoardReplyController.create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BoardMapper.insert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/Board/replies/new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69964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BoardMapper.updateReplyCnt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916322"/>
                  </a:ext>
                </a:extLst>
              </a:tr>
              <a:tr h="33494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 댓글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BoardReplyController.get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/Board/replies/{rno}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40827"/>
                  </a:ext>
                </a:extLst>
              </a:tr>
              <a:tr h="33494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 댓글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BoardReplyController.modify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/Board/replies/{rno}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41665"/>
                  </a:ext>
                </a:extLst>
              </a:tr>
              <a:tr h="334942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 댓글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BoardReplyController.remove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BoardService.remove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/Board/replies/{rno}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3363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BoardMapper.updateReplyCnt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11684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/Board/replies/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7099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39520"/>
              </p:ext>
            </p:extLst>
          </p:nvPr>
        </p:nvGraphicFramePr>
        <p:xfrm>
          <a:off x="169742" y="1404098"/>
          <a:ext cx="11772900" cy="1034212"/>
        </p:xfrm>
        <a:graphic>
          <a:graphicData uri="http://schemas.openxmlformats.org/drawingml/2006/table">
            <a:tbl>
              <a:tblPr/>
              <a:tblGrid>
                <a:gridCol w="2193311">
                  <a:extLst>
                    <a:ext uri="{9D8B030D-6E8A-4147-A177-3AD203B41FA5}">
                      <a16:colId xmlns:a16="http://schemas.microsoft.com/office/drawing/2014/main" val="2853981283"/>
                    </a:ext>
                  </a:extLst>
                </a:gridCol>
                <a:gridCol w="2166725">
                  <a:extLst>
                    <a:ext uri="{9D8B030D-6E8A-4147-A177-3AD203B41FA5}">
                      <a16:colId xmlns:a16="http://schemas.microsoft.com/office/drawing/2014/main" val="2516499365"/>
                    </a:ext>
                  </a:extLst>
                </a:gridCol>
                <a:gridCol w="2001095">
                  <a:extLst>
                    <a:ext uri="{9D8B030D-6E8A-4147-A177-3AD203B41FA5}">
                      <a16:colId xmlns:a16="http://schemas.microsoft.com/office/drawing/2014/main" val="2099034154"/>
                    </a:ext>
                  </a:extLst>
                </a:gridCol>
                <a:gridCol w="2340077">
                  <a:extLst>
                    <a:ext uri="{9D8B030D-6E8A-4147-A177-3AD203B41FA5}">
                      <a16:colId xmlns:a16="http://schemas.microsoft.com/office/drawing/2014/main" val="362927012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680355773"/>
                    </a:ext>
                  </a:extLst>
                </a:gridCol>
                <a:gridCol w="798392">
                  <a:extLst>
                    <a:ext uri="{9D8B030D-6E8A-4147-A177-3AD203B41FA5}">
                      <a16:colId xmlns:a16="http://schemas.microsoft.com/office/drawing/2014/main" val="2812927513"/>
                    </a:ext>
                  </a:extLst>
                </a:gridCol>
              </a:tblGrid>
              <a:tr h="3612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68640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BoardMapper.read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/board/get, /board/modify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7837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첨부파일목록조회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BoardController.getAttachList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BoardService.getAttachList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BoardAttachMapper.findByBno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/board/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getAttachList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0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smtClean="0"/>
              <a:t>사진게시판</a:t>
            </a:r>
            <a:r>
              <a:rPr lang="en-US" altLang="ko-KR" dirty="0" smtClean="0"/>
              <a:t>_</a:t>
            </a:r>
            <a:r>
              <a:rPr lang="ko-KR" altLang="en-US" smtClean="0"/>
              <a:t>목록</a:t>
            </a:r>
            <a:r>
              <a:rPr lang="en-US" altLang="ko-KR" dirty="0" smtClean="0"/>
              <a:t>, </a:t>
            </a:r>
            <a:r>
              <a:rPr lang="ko-KR" altLang="en-US" smtClean="0"/>
              <a:t>게시글 등록</a:t>
            </a:r>
            <a:r>
              <a:rPr lang="en-US" altLang="ko-KR" smtClean="0"/>
              <a:t>, </a:t>
            </a:r>
            <a:r>
              <a:rPr lang="ko-KR" altLang="en-US" smtClean="0"/>
              <a:t>게시글</a:t>
            </a:r>
            <a:r>
              <a:rPr lang="en-US" altLang="ko-KR" smtClean="0"/>
              <a:t> </a:t>
            </a:r>
            <a:r>
              <a:rPr lang="ko-KR" altLang="en-US" smtClean="0"/>
              <a:t>수정</a:t>
            </a:r>
            <a:r>
              <a:rPr lang="en-US" altLang="ko-KR" smtClean="0"/>
              <a:t>/</a:t>
            </a:r>
            <a:r>
              <a:rPr lang="ko-KR" altLang="en-US" smtClean="0"/>
              <a:t>삭제 화면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사진게시판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목록화면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379516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smtClean="0"/>
              <a:t>/</a:t>
            </a:r>
            <a:r>
              <a:rPr lang="ko-KR" altLang="en-US" smtClean="0"/>
              <a:t>삭제화면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98748"/>
              </p:ext>
            </p:extLst>
          </p:nvPr>
        </p:nvGraphicFramePr>
        <p:xfrm>
          <a:off x="182032" y="1404099"/>
          <a:ext cx="11760609" cy="791301"/>
        </p:xfrm>
        <a:graphic>
          <a:graphicData uri="http://schemas.openxmlformats.org/drawingml/2006/table">
            <a:tbl>
              <a:tblPr/>
              <a:tblGrid>
                <a:gridCol w="2174128">
                  <a:extLst>
                    <a:ext uri="{9D8B030D-6E8A-4147-A177-3AD203B41FA5}">
                      <a16:colId xmlns:a16="http://schemas.microsoft.com/office/drawing/2014/main" val="1861416480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3769676056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574519503"/>
                    </a:ext>
                  </a:extLst>
                </a:gridCol>
                <a:gridCol w="2241948">
                  <a:extLst>
                    <a:ext uri="{9D8B030D-6E8A-4147-A177-3AD203B41FA5}">
                      <a16:colId xmlns:a16="http://schemas.microsoft.com/office/drawing/2014/main" val="170381157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419240894"/>
                    </a:ext>
                  </a:extLst>
                </a:gridCol>
                <a:gridCol w="1236541">
                  <a:extLst>
                    <a:ext uri="{9D8B030D-6E8A-4147-A177-3AD203B41FA5}">
                      <a16:colId xmlns:a16="http://schemas.microsoft.com/office/drawing/2014/main" val="4210385974"/>
                    </a:ext>
                  </a:extLst>
                </a:gridCol>
              </a:tblGrid>
              <a:tr h="30362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5480"/>
                  </a:ext>
                </a:extLst>
              </a:tr>
              <a:tr h="226971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AlbumMapper.getListWithPaging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7636"/>
                  </a:ext>
                </a:extLst>
              </a:tr>
              <a:tr h="22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AlbumService.getTotal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AlbumMapper.getTotalCount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185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69840"/>
              </p:ext>
            </p:extLst>
          </p:nvPr>
        </p:nvGraphicFramePr>
        <p:xfrm>
          <a:off x="182031" y="2580221"/>
          <a:ext cx="11760610" cy="1114209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3151417186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1496481279"/>
                    </a:ext>
                  </a:extLst>
                </a:gridCol>
                <a:gridCol w="1999006">
                  <a:extLst>
                    <a:ext uri="{9D8B030D-6E8A-4147-A177-3AD203B41FA5}">
                      <a16:colId xmlns:a16="http://schemas.microsoft.com/office/drawing/2014/main" val="1609843765"/>
                    </a:ext>
                  </a:extLst>
                </a:gridCol>
                <a:gridCol w="2277279">
                  <a:extLst>
                    <a:ext uri="{9D8B030D-6E8A-4147-A177-3AD203B41FA5}">
                      <a16:colId xmlns:a16="http://schemas.microsoft.com/office/drawing/2014/main" val="778052187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3462356234"/>
                    </a:ext>
                  </a:extLst>
                </a:gridCol>
                <a:gridCol w="1230191">
                  <a:extLst>
                    <a:ext uri="{9D8B030D-6E8A-4147-A177-3AD203B41FA5}">
                      <a16:colId xmlns:a16="http://schemas.microsoft.com/office/drawing/2014/main" val="4097048256"/>
                    </a:ext>
                  </a:extLst>
                </a:gridCol>
              </a:tblGrid>
              <a:tr h="3059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49779"/>
                  </a:ext>
                </a:extLst>
              </a:tr>
              <a:tr h="32054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등록화면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356405"/>
                  </a:ext>
                </a:extLst>
              </a:tr>
              <a:tr h="228734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등록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AlbumMapper.insertSelerctKey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/Album/register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177068"/>
                  </a:ext>
                </a:extLst>
              </a:tr>
              <a:tr h="228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AlbumMapper.insert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67543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08570"/>
              </p:ext>
            </p:extLst>
          </p:nvPr>
        </p:nvGraphicFramePr>
        <p:xfrm>
          <a:off x="182033" y="4139783"/>
          <a:ext cx="11760609" cy="2560349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2853981283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2516499365"/>
                    </a:ext>
                  </a:extLst>
                </a:gridCol>
                <a:gridCol w="1999006">
                  <a:extLst>
                    <a:ext uri="{9D8B030D-6E8A-4147-A177-3AD203B41FA5}">
                      <a16:colId xmlns:a16="http://schemas.microsoft.com/office/drawing/2014/main" val="2099034154"/>
                    </a:ext>
                  </a:extLst>
                </a:gridCol>
                <a:gridCol w="2277277">
                  <a:extLst>
                    <a:ext uri="{9D8B030D-6E8A-4147-A177-3AD203B41FA5}">
                      <a16:colId xmlns:a16="http://schemas.microsoft.com/office/drawing/2014/main" val="36292701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680355773"/>
                    </a:ext>
                  </a:extLst>
                </a:gridCol>
                <a:gridCol w="1185742">
                  <a:extLst>
                    <a:ext uri="{9D8B030D-6E8A-4147-A177-3AD203B41FA5}">
                      <a16:colId xmlns:a16="http://schemas.microsoft.com/office/drawing/2014/main" val="2812927513"/>
                    </a:ext>
                  </a:extLst>
                </a:gridCol>
              </a:tblGrid>
              <a:tr h="34966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6864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AlbumController.get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AlbumMapper.read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/Album/get, /Album/modify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7837"/>
                  </a:ext>
                </a:extLst>
              </a:tr>
              <a:tr h="298597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AlbumMapper.update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/Album/modify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18274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AlbumAttachMapper.deleteAll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61499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AlbumAttachMapper.insert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968710"/>
                  </a:ext>
                </a:extLst>
              </a:tr>
              <a:tr h="298597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AlbumMapper.delete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/Album/remove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004" marR="65004" marT="32502" marB="3250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852687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AlbumAttachMapper.deleteAll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72892"/>
                  </a:ext>
                </a:extLst>
              </a:tr>
              <a:tr h="298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AlbumAttachMapper.findByAno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42260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7453" y="2221820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등록화면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17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r>
              <a:rPr lang="ko-KR" altLang="en-US" smtClean="0"/>
              <a:t>사진게시판</a:t>
            </a:r>
            <a:r>
              <a:rPr lang="en-US" altLang="ko-KR" dirty="0" smtClean="0"/>
              <a:t>_</a:t>
            </a:r>
            <a:r>
              <a:rPr lang="ko-KR" altLang="en-US" smtClean="0"/>
              <a:t>게시글조회화면</a:t>
            </a:r>
            <a:r>
              <a:rPr lang="en-US" altLang="ko-KR" dirty="0" smtClean="0"/>
              <a:t>, </a:t>
            </a:r>
            <a:r>
              <a:rPr lang="ko-KR" altLang="en-US" smtClean="0"/>
              <a:t>댓글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사진게시글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조회화면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7453" y="2683919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사진게시판</a:t>
            </a:r>
            <a:r>
              <a:rPr lang="en-US" altLang="ko-KR" dirty="0" smtClean="0"/>
              <a:t>_</a:t>
            </a:r>
            <a:r>
              <a:rPr lang="ko-KR" altLang="en-US" smtClean="0"/>
              <a:t>댓글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200518"/>
              </p:ext>
            </p:extLst>
          </p:nvPr>
        </p:nvGraphicFramePr>
        <p:xfrm>
          <a:off x="182032" y="3039868"/>
          <a:ext cx="11760610" cy="3340110"/>
        </p:xfrm>
        <a:graphic>
          <a:graphicData uri="http://schemas.openxmlformats.org/drawingml/2006/table">
            <a:tbl>
              <a:tblPr/>
              <a:tblGrid>
                <a:gridCol w="2191021">
                  <a:extLst>
                    <a:ext uri="{9D8B030D-6E8A-4147-A177-3AD203B41FA5}">
                      <a16:colId xmlns:a16="http://schemas.microsoft.com/office/drawing/2014/main" val="4051403702"/>
                    </a:ext>
                  </a:extLst>
                </a:gridCol>
                <a:gridCol w="2164463">
                  <a:extLst>
                    <a:ext uri="{9D8B030D-6E8A-4147-A177-3AD203B41FA5}">
                      <a16:colId xmlns:a16="http://schemas.microsoft.com/office/drawing/2014/main" val="2295428469"/>
                    </a:ext>
                  </a:extLst>
                </a:gridCol>
                <a:gridCol w="1799784">
                  <a:extLst>
                    <a:ext uri="{9D8B030D-6E8A-4147-A177-3AD203B41FA5}">
                      <a16:colId xmlns:a16="http://schemas.microsoft.com/office/drawing/2014/main" val="301403517"/>
                    </a:ext>
                  </a:extLst>
                </a:gridCol>
                <a:gridCol w="2368550">
                  <a:extLst>
                    <a:ext uri="{9D8B030D-6E8A-4147-A177-3AD203B41FA5}">
                      <a16:colId xmlns:a16="http://schemas.microsoft.com/office/drawing/2014/main" val="2225017862"/>
                    </a:ext>
                  </a:extLst>
                </a:gridCol>
                <a:gridCol w="2444750">
                  <a:extLst>
                    <a:ext uri="{9D8B030D-6E8A-4147-A177-3AD203B41FA5}">
                      <a16:colId xmlns:a16="http://schemas.microsoft.com/office/drawing/2014/main" val="2823830080"/>
                    </a:ext>
                  </a:extLst>
                </a:gridCol>
                <a:gridCol w="792042">
                  <a:extLst>
                    <a:ext uri="{9D8B030D-6E8A-4147-A177-3AD203B41FA5}">
                      <a16:colId xmlns:a16="http://schemas.microsoft.com/office/drawing/2014/main" val="2181972092"/>
                    </a:ext>
                  </a:extLst>
                </a:gridCol>
              </a:tblGrid>
              <a:tr h="32563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80806"/>
                  </a:ext>
                </a:extLst>
              </a:tr>
              <a:tr h="334942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댓글목록조회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AlbumReplyController.getList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AlbumService.getListPage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AlbumMapper.getListWithPaging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/Album/replies/pages/{ano}/{page}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17589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AlbumMapper.getCountByAno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31981"/>
                  </a:ext>
                </a:extLst>
              </a:tr>
              <a:tr h="334942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댓글등록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AlbumReplyController.create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AlbumService.register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AlbumMapper.insert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/Album/replies/new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69964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AlbumMapper.updateReplyCnt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916322"/>
                  </a:ext>
                </a:extLst>
              </a:tr>
              <a:tr h="33494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 댓글 조회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AlbumReplyController.get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AlbumMapper.read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/Album/replies/{rno}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40827"/>
                  </a:ext>
                </a:extLst>
              </a:tr>
              <a:tr h="33494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 댓글 수정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AlbumReplyController.modify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AlbumService.modify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AlbumMapper.update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/Album/replies/{rno}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41665"/>
                  </a:ext>
                </a:extLst>
              </a:tr>
              <a:tr h="334942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 댓글 삭제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AlbumReplyController.remove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AlbumService.remove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AlbumMapper.read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/Album/replies/{rno}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3363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AlbumMapper.updateReplyCnt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11684"/>
                  </a:ext>
                </a:extLst>
              </a:tr>
              <a:tr h="334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AlbumMapper.delete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/Album/replies/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7099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51092"/>
              </p:ext>
            </p:extLst>
          </p:nvPr>
        </p:nvGraphicFramePr>
        <p:xfrm>
          <a:off x="169742" y="1404098"/>
          <a:ext cx="11772900" cy="1034212"/>
        </p:xfrm>
        <a:graphic>
          <a:graphicData uri="http://schemas.openxmlformats.org/drawingml/2006/table">
            <a:tbl>
              <a:tblPr/>
              <a:tblGrid>
                <a:gridCol w="2193311">
                  <a:extLst>
                    <a:ext uri="{9D8B030D-6E8A-4147-A177-3AD203B41FA5}">
                      <a16:colId xmlns:a16="http://schemas.microsoft.com/office/drawing/2014/main" val="2853981283"/>
                    </a:ext>
                  </a:extLst>
                </a:gridCol>
                <a:gridCol w="2166725">
                  <a:extLst>
                    <a:ext uri="{9D8B030D-6E8A-4147-A177-3AD203B41FA5}">
                      <a16:colId xmlns:a16="http://schemas.microsoft.com/office/drawing/2014/main" val="2516499365"/>
                    </a:ext>
                  </a:extLst>
                </a:gridCol>
                <a:gridCol w="1794822">
                  <a:extLst>
                    <a:ext uri="{9D8B030D-6E8A-4147-A177-3AD203B41FA5}">
                      <a16:colId xmlns:a16="http://schemas.microsoft.com/office/drawing/2014/main" val="209903415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6292701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680355773"/>
                    </a:ext>
                  </a:extLst>
                </a:gridCol>
                <a:gridCol w="798392">
                  <a:extLst>
                    <a:ext uri="{9D8B030D-6E8A-4147-A177-3AD203B41FA5}">
                      <a16:colId xmlns:a16="http://schemas.microsoft.com/office/drawing/2014/main" val="2812927513"/>
                    </a:ext>
                  </a:extLst>
                </a:gridCol>
              </a:tblGrid>
              <a:tr h="3612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68640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수정화면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AlbumMapper.read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/Album/get, /Album/modify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7837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사진게시판 첨부파일목록조회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AlbumController.getAttachList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AlbumService.getAttachList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AlbumAttachMapper.findByAno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/Album/getAttachList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smtClean="0"/>
              <a:t>Back End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파일업로드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다중</a:t>
            </a:r>
            <a:r>
              <a:rPr lang="en-US" altLang="ko-KR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7453" y="1034767"/>
            <a:ext cx="30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파일업로드</a:t>
            </a:r>
            <a:endParaRPr lang="en-US" altLang="ko-KR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92806"/>
              </p:ext>
            </p:extLst>
          </p:nvPr>
        </p:nvGraphicFramePr>
        <p:xfrm>
          <a:off x="169742" y="1404098"/>
          <a:ext cx="11772900" cy="2043727"/>
        </p:xfrm>
        <a:graphic>
          <a:graphicData uri="http://schemas.openxmlformats.org/drawingml/2006/table">
            <a:tbl>
              <a:tblPr/>
              <a:tblGrid>
                <a:gridCol w="2193311">
                  <a:extLst>
                    <a:ext uri="{9D8B030D-6E8A-4147-A177-3AD203B41FA5}">
                      <a16:colId xmlns:a16="http://schemas.microsoft.com/office/drawing/2014/main" val="2853981283"/>
                    </a:ext>
                  </a:extLst>
                </a:gridCol>
                <a:gridCol w="2612544">
                  <a:extLst>
                    <a:ext uri="{9D8B030D-6E8A-4147-A177-3AD203B41FA5}">
                      <a16:colId xmlns:a16="http://schemas.microsoft.com/office/drawing/2014/main" val="2516499365"/>
                    </a:ext>
                  </a:extLst>
                </a:gridCol>
                <a:gridCol w="1349003">
                  <a:extLst>
                    <a:ext uri="{9D8B030D-6E8A-4147-A177-3AD203B41FA5}">
                      <a16:colId xmlns:a16="http://schemas.microsoft.com/office/drawing/2014/main" val="209903415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6292701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680355773"/>
                    </a:ext>
                  </a:extLst>
                </a:gridCol>
                <a:gridCol w="798392">
                  <a:extLst>
                    <a:ext uri="{9D8B030D-6E8A-4147-A177-3AD203B41FA5}">
                      <a16:colId xmlns:a16="http://schemas.microsoft.com/office/drawing/2014/main" val="2812927513"/>
                    </a:ext>
                  </a:extLst>
                </a:gridCol>
              </a:tblGrid>
              <a:tr h="3612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Mapper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68640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단일파일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UploadController.singleFileUpload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ajax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7837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다중파일</a:t>
                      </a: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UploadController.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uploadAjaxPost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5291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화면조회</a:t>
                      </a: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UploadController.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ajax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5509" marR="65509" marT="32754" marB="3275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46048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UploadController.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downloadFile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05874"/>
                  </a:ext>
                </a:extLst>
              </a:tr>
              <a:tr h="336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UploadController.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ajax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596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274" y="2812564"/>
            <a:ext cx="2705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End</a:t>
            </a:r>
            <a:endParaRPr lang="ko-KR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2052" y="4912531"/>
            <a:ext cx="5606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rial Black" panose="020B0A04020102020204" pitchFamily="34" charset="0"/>
              </a:rPr>
              <a:t>Github</a:t>
            </a:r>
            <a:r>
              <a:rPr lang="en-US" altLang="ko-KR" dirty="0" smtClean="0"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dirty="0">
                <a:latin typeface="에스코어 드림 4 Regular"/>
              </a:rPr>
              <a:t>  https://</a:t>
            </a:r>
            <a:r>
              <a:rPr lang="en-US" altLang="ko-KR" dirty="0" smtClean="0">
                <a:latin typeface="에스코어 드림 4 Regular"/>
              </a:rPr>
              <a:t>github.com/Y0HANLEE/YHProject</a:t>
            </a:r>
          </a:p>
          <a:p>
            <a:endParaRPr lang="en-US" altLang="ko-KR" dirty="0" smtClean="0">
              <a:latin typeface="에스코어 드림 4 Regular"/>
            </a:endParaRPr>
          </a:p>
          <a:p>
            <a:r>
              <a:rPr lang="en-US" altLang="ko-KR" dirty="0" smtClean="0">
                <a:latin typeface="Arial Black" panose="020B0A04020102020204" pitchFamily="34" charset="0"/>
              </a:rPr>
              <a:t>Domain</a:t>
            </a:r>
          </a:p>
          <a:p>
            <a:r>
              <a:rPr lang="en-US" altLang="ko-KR" dirty="0">
                <a:latin typeface="에스코어 드림 4 Regular"/>
              </a:rPr>
              <a:t>  http://3.39.199.40:8080/</a:t>
            </a:r>
            <a:endParaRPr lang="ko-KR" altLang="en-US" dirty="0">
              <a:latin typeface="에스코어 드림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5971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 smtClean="0"/>
              <a:t>개발일정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개발일정</a:t>
            </a:r>
            <a:endParaRPr lang="ko-KR" altLang="en-US" dirty="0"/>
          </a:p>
        </p:txBody>
      </p:sp>
      <p:sp>
        <p:nvSpPr>
          <p:cNvPr id="32" name="텍스트 개체 틀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 txBox="1">
            <a:spLocks/>
          </p:cNvSpPr>
          <p:nvPr/>
        </p:nvSpPr>
        <p:spPr>
          <a:xfrm>
            <a:off x="7308878" y="-1284449"/>
            <a:ext cx="1793875" cy="5619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분석단계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텍스트 개체 틀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4748666" y="-489478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개발환경구축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텍스트 개체 틀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11167592" y="-489478"/>
            <a:ext cx="760777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텍스트 개체 틀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7457337" y="-489478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구현단계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텍스트 개체 틀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 txBox="1">
            <a:spLocks/>
          </p:cNvSpPr>
          <p:nvPr/>
        </p:nvSpPr>
        <p:spPr>
          <a:xfrm>
            <a:off x="69878" y="-1291786"/>
            <a:ext cx="8064472" cy="5619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주제선정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이전의 팀프로젝트를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3631" y="1506652"/>
            <a:ext cx="1192836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</a:t>
            </a:r>
            <a:r>
              <a:rPr lang="ko-KR" altLang="en-US" dirty="0" err="1" smtClean="0">
                <a:ea typeface="에스코어 드림 4 Regular" panose="020B0503030302020204"/>
              </a:rPr>
              <a:t>주제선정</a:t>
            </a:r>
            <a:r>
              <a:rPr lang="en-US" altLang="ko-KR" dirty="0" smtClean="0">
                <a:ea typeface="에스코어 드림 4 Regular" panose="020B0503030302020204"/>
              </a:rPr>
              <a:t>(24.03.21)</a:t>
            </a:r>
            <a:r>
              <a:rPr lang="ko-KR" altLang="en-US" dirty="0" smtClean="0">
                <a:ea typeface="에스코어 드림 4 Regular" panose="020B0503030302020204"/>
              </a:rPr>
              <a:t> </a:t>
            </a:r>
            <a:r>
              <a:rPr lang="en-US" altLang="ko-KR" dirty="0" smtClean="0">
                <a:ea typeface="에스코어 드림 4 Regular" panose="020B0503030302020204"/>
              </a:rPr>
              <a:t>: </a:t>
            </a:r>
            <a:r>
              <a:rPr lang="ko-KR" altLang="en-US" dirty="0" smtClean="0">
                <a:ea typeface="에스코어 드림 4 Regular" panose="020B0503030302020204"/>
              </a:rPr>
              <a:t>이전의 팀프로젝트를 수정</a:t>
            </a:r>
            <a:r>
              <a:rPr lang="en-US" altLang="ko-KR" dirty="0" smtClean="0">
                <a:ea typeface="에스코어 드림 4 Regular" panose="020B0503030302020204"/>
              </a:rPr>
              <a:t>/</a:t>
            </a:r>
            <a:r>
              <a:rPr lang="ko-KR" altLang="en-US" dirty="0" smtClean="0">
                <a:ea typeface="에스코어 드림 4 Regular" panose="020B0503030302020204"/>
              </a:rPr>
              <a:t>보완하기로 결정</a:t>
            </a:r>
            <a:endParaRPr lang="en-US" altLang="ko-KR" dirty="0" smtClean="0">
              <a:ea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</a:t>
            </a:r>
            <a:r>
              <a:rPr lang="ko-KR" altLang="en-US" dirty="0" err="1" smtClean="0">
                <a:ea typeface="에스코어 드림 4 Regular" panose="020B0503030302020204"/>
              </a:rPr>
              <a:t>분석단계</a:t>
            </a:r>
            <a:r>
              <a:rPr lang="en-US" altLang="ko-KR" dirty="0" smtClean="0">
                <a:ea typeface="에스코어 드림 4 Regular" panose="020B0503030302020204"/>
              </a:rPr>
              <a:t>(24.03.21)</a:t>
            </a:r>
            <a:r>
              <a:rPr lang="ko-KR" altLang="en-US" dirty="0" smtClean="0">
                <a:ea typeface="에스코어 드림 4 Regular" panose="020B0503030302020204"/>
              </a:rPr>
              <a:t> </a:t>
            </a:r>
            <a:r>
              <a:rPr lang="en-US" altLang="ko-KR" dirty="0" smtClean="0">
                <a:ea typeface="에스코어 드림 4 Regular" panose="020B0503030302020204"/>
              </a:rPr>
              <a:t>: </a:t>
            </a:r>
            <a:r>
              <a:rPr lang="ko-KR" altLang="en-US" dirty="0" err="1" smtClean="0">
                <a:ea typeface="에스코어 드림 4 Regular" panose="020B0503030302020204"/>
              </a:rPr>
              <a:t>분석단계</a:t>
            </a:r>
            <a:r>
              <a:rPr lang="ko-KR" altLang="en-US" dirty="0" smtClean="0">
                <a:ea typeface="에스코어 드림 4 Regular" panose="020B0503030302020204"/>
              </a:rPr>
              <a:t> 자료를 수정</a:t>
            </a:r>
            <a:r>
              <a:rPr lang="en-US" altLang="ko-KR" dirty="0" smtClean="0">
                <a:ea typeface="에스코어 드림 4 Regular" panose="020B0503030302020204"/>
              </a:rPr>
              <a:t>/</a:t>
            </a:r>
            <a:r>
              <a:rPr lang="ko-KR" altLang="en-US" dirty="0" smtClean="0">
                <a:ea typeface="에스코어 드림 4 Regular" panose="020B0503030302020204"/>
              </a:rPr>
              <a:t>보완</a:t>
            </a:r>
            <a:endParaRPr lang="en-US" altLang="ko-KR" dirty="0" smtClean="0">
              <a:ea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에스코어 드림 4 Regular" panose="020B0503030302020204"/>
              </a:rPr>
              <a:t> </a:t>
            </a:r>
            <a:r>
              <a:rPr lang="en-US" altLang="ko-KR" dirty="0" smtClean="0">
                <a:ea typeface="에스코어 드림 4 Regular" panose="020B0503030302020204"/>
              </a:rPr>
              <a:t>  - </a:t>
            </a:r>
            <a:r>
              <a:rPr lang="ko-KR" altLang="en-US" dirty="0" smtClean="0">
                <a:ea typeface="에스코어 드림 4 Regular" panose="020B0503030302020204"/>
              </a:rPr>
              <a:t>참조 </a:t>
            </a:r>
            <a:r>
              <a:rPr lang="en-US" altLang="ko-KR" dirty="0" smtClean="0">
                <a:ea typeface="에스코어 드림 4 Regular" panose="020B0503030302020204"/>
              </a:rPr>
              <a:t>: 1.</a:t>
            </a:r>
            <a:r>
              <a:rPr lang="ko-KR" altLang="en-US" dirty="0" smtClean="0">
                <a:ea typeface="에스코어 드림 4 Regular" panose="020B0503030302020204"/>
              </a:rPr>
              <a:t>분석단계서식</a:t>
            </a:r>
            <a:r>
              <a:rPr lang="en-US" altLang="ko-KR" dirty="0" smtClean="0">
                <a:ea typeface="에스코어 드림 4 Regular" panose="020B0503030302020204"/>
              </a:rPr>
              <a:t>.xlsx, 2.</a:t>
            </a:r>
            <a:r>
              <a:rPr lang="ko-KR" altLang="en-US" dirty="0" smtClean="0">
                <a:ea typeface="에스코어 드림 4 Regular" panose="020B0503030302020204"/>
              </a:rPr>
              <a:t>유스케이스기술서</a:t>
            </a:r>
            <a:r>
              <a:rPr lang="en-US" altLang="ko-KR" dirty="0" smtClean="0">
                <a:ea typeface="에스코어 드림 4 Regular" panose="020B0503030302020204"/>
              </a:rPr>
              <a:t>.hwp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</a:t>
            </a:r>
            <a:r>
              <a:rPr lang="ko-KR" altLang="en-US" dirty="0" err="1" smtClean="0">
                <a:ea typeface="에스코어 드림 4 Regular" panose="020B0503030302020204"/>
              </a:rPr>
              <a:t>구현단계</a:t>
            </a:r>
            <a:r>
              <a:rPr lang="en-US" altLang="ko-KR" dirty="0" smtClean="0">
                <a:ea typeface="에스코어 드림 4 Regular" panose="020B0503030302020204"/>
              </a:rPr>
              <a:t>(24.03.21~24.04.24)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에스코어 드림 4 Regular" panose="020B0503030302020204"/>
              </a:rPr>
              <a:t> </a:t>
            </a:r>
            <a:r>
              <a:rPr lang="en-US" altLang="ko-KR" dirty="0" smtClean="0">
                <a:ea typeface="에스코어 드림 4 Regular" panose="020B0503030302020204"/>
              </a:rPr>
              <a:t>  - </a:t>
            </a:r>
            <a:r>
              <a:rPr lang="ko-KR" altLang="en-US" dirty="0" smtClean="0">
                <a:ea typeface="에스코어 드림 4 Regular" panose="020B0503030302020204"/>
              </a:rPr>
              <a:t>참조 </a:t>
            </a:r>
            <a:r>
              <a:rPr lang="en-US" altLang="ko-KR" dirty="0" smtClean="0">
                <a:ea typeface="에스코어 드림 4 Regular" panose="020B0503030302020204"/>
              </a:rPr>
              <a:t>: </a:t>
            </a:r>
            <a:r>
              <a:rPr lang="en-US" altLang="ko-KR" dirty="0">
                <a:ea typeface="에스코어 드림 4 Regular" panose="020B0503030302020204"/>
              </a:rPr>
              <a:t>3</a:t>
            </a:r>
            <a:r>
              <a:rPr lang="en-US" altLang="ko-KR" dirty="0" smtClean="0">
                <a:ea typeface="에스코어 드림 4 Regular" panose="020B0503030302020204"/>
              </a:rPr>
              <a:t>.</a:t>
            </a:r>
            <a:r>
              <a:rPr lang="ko-KR" altLang="en-US" dirty="0" smtClean="0">
                <a:ea typeface="에스코어 드림 4 Regular" panose="020B0503030302020204"/>
              </a:rPr>
              <a:t>프로젝트개발일정</a:t>
            </a:r>
            <a:r>
              <a:rPr lang="en-US" altLang="ko-KR" dirty="0" smtClean="0">
                <a:ea typeface="에스코어 드림 4 Regular" panose="020B0503030302020204"/>
              </a:rPr>
              <a:t>.xlsx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◎테스트</a:t>
            </a:r>
            <a:r>
              <a:rPr lang="en-US" altLang="ko-KR" dirty="0" smtClean="0">
                <a:ea typeface="에스코어 드림 4 Regular" panose="020B0503030302020204"/>
              </a:rPr>
              <a:t>(24.05.01)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에스코어 드림 4 Regular" panose="020B0503030302020204"/>
              </a:rPr>
              <a:t> </a:t>
            </a:r>
            <a:r>
              <a:rPr lang="en-US" altLang="ko-KR" dirty="0" smtClean="0">
                <a:ea typeface="에스코어 드림 4 Regular" panose="020B0503030302020204"/>
              </a:rPr>
              <a:t>  - </a:t>
            </a:r>
            <a:r>
              <a:rPr lang="ko-KR" altLang="en-US" dirty="0" smtClean="0">
                <a:ea typeface="에스코어 드림 4 Regular" panose="020B0503030302020204"/>
              </a:rPr>
              <a:t>참조</a:t>
            </a:r>
            <a:r>
              <a:rPr lang="en-US" altLang="ko-KR" dirty="0" smtClean="0">
                <a:ea typeface="에스코어 드림 4 Regular" panose="020B0503030302020204"/>
              </a:rPr>
              <a:t> : 6.</a:t>
            </a:r>
            <a:r>
              <a:rPr lang="ko-KR" altLang="en-US" dirty="0" smtClean="0">
                <a:ea typeface="에스코어 드림 4 Regular" panose="020B0503030302020204"/>
              </a:rPr>
              <a:t>통합테스트결과</a:t>
            </a:r>
            <a:r>
              <a:rPr lang="en-US" altLang="ko-KR" dirty="0" smtClean="0">
                <a:ea typeface="에스코어 드림 4 Regular" panose="020B0503030302020204"/>
              </a:rPr>
              <a:t>.xlsx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◎이행</a:t>
            </a:r>
            <a:r>
              <a:rPr lang="en-US" altLang="ko-KR" dirty="0" smtClean="0">
                <a:ea typeface="에스코어 드림 4 Regular" panose="020B0503030302020204"/>
              </a:rPr>
              <a:t>(24.05.01~05.14) : AWS(EC2 + RDS)</a:t>
            </a:r>
            <a:r>
              <a:rPr lang="ko-KR" altLang="en-US" dirty="0" smtClean="0">
                <a:ea typeface="에스코어 드림 4 Regular" panose="020B0503030302020204"/>
              </a:rPr>
              <a:t>를 이용한 배포</a:t>
            </a:r>
            <a:endParaRPr lang="en-US" altLang="ko-KR" dirty="0" smtClean="0">
              <a:ea typeface="에스코어 드림 4 Regular" panose="020B0503030302020204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ea typeface="에스코어 드림 4 Regular" panose="020B0503030302020204"/>
              </a:rPr>
              <a:t>◎종료</a:t>
            </a:r>
            <a:r>
              <a:rPr lang="en-US" altLang="ko-KR" dirty="0" smtClean="0">
                <a:ea typeface="에스코어 드림 4 Regular" panose="020B0503030302020204"/>
              </a:rPr>
              <a:t>(24.05.15)</a:t>
            </a:r>
            <a:endParaRPr lang="ko-KR" altLang="en-US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620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smtClean="0"/>
              <a:t>개발환경</a:t>
            </a:r>
            <a:endParaRPr lang="en-US" altLang="ko-KR" b="1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제작 및 배포 단계의 개발 환경</a:t>
            </a:r>
            <a:endParaRPr lang="ko-KR" altLang="en-US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130902254"/>
              </p:ext>
            </p:extLst>
          </p:nvPr>
        </p:nvGraphicFramePr>
        <p:xfrm>
          <a:off x="2032000" y="11293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 txBox="1">
            <a:spLocks/>
          </p:cNvSpPr>
          <p:nvPr/>
        </p:nvSpPr>
        <p:spPr>
          <a:xfrm>
            <a:off x="7504102" y="1275136"/>
            <a:ext cx="2160587" cy="5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-Spring Framework 5.3.7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-Spring Security 5.2.7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-Maven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-Data : </a:t>
            </a:r>
            <a:r>
              <a:rPr lang="en-US" altLang="ko-KR" sz="1400" dirty="0" err="1" smtClean="0"/>
              <a:t>HikariCP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Mybatis</a:t>
            </a:r>
            <a:endParaRPr lang="en-US" altLang="ko-KR" sz="1400" dirty="0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 txBox="1">
            <a:spLocks/>
          </p:cNvSpPr>
          <p:nvPr/>
        </p:nvSpPr>
        <p:spPr>
          <a:xfrm>
            <a:off x="128247" y="4924318"/>
            <a:ext cx="3807505" cy="1838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-Server : Oracle </a:t>
            </a:r>
            <a:r>
              <a:rPr lang="en-US" altLang="ko-KR" sz="1400" dirty="0"/>
              <a:t>11XE 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&gt; </a:t>
            </a:r>
            <a:r>
              <a:rPr lang="en-US" altLang="ko-KR" sz="1400" dirty="0"/>
              <a:t>MySQL 8.0.36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-Tool : </a:t>
            </a:r>
            <a:r>
              <a:rPr lang="en-US" altLang="ko-KR" sz="1400" dirty="0" err="1" smtClean="0"/>
              <a:t>sqldeveloper</a:t>
            </a:r>
            <a:endParaRPr lang="en-US" altLang="ko-KR" sz="1400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&gt;MySQL </a:t>
            </a:r>
            <a:r>
              <a:rPr lang="en-US" altLang="ko-KR" sz="1400" dirty="0"/>
              <a:t>workbench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-AWS_EC2(</a:t>
            </a:r>
            <a:r>
              <a:rPr lang="en-US" altLang="ko-KR" sz="1400" dirty="0" err="1" smtClean="0"/>
              <a:t>mysql</a:t>
            </a:r>
            <a:r>
              <a:rPr lang="en-US" altLang="ko-KR" sz="1400" dirty="0"/>
              <a:t>) + RDS(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)</a:t>
            </a:r>
          </a:p>
        </p:txBody>
      </p:sp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 txBox="1">
            <a:spLocks/>
          </p:cNvSpPr>
          <p:nvPr/>
        </p:nvSpPr>
        <p:spPr>
          <a:xfrm>
            <a:off x="9376113" y="5405927"/>
            <a:ext cx="1953852" cy="585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-Local &amp; AWS_EC2</a:t>
            </a:r>
            <a:endParaRPr lang="en-US" altLang="ko-KR" sz="1400" dirty="0"/>
          </a:p>
        </p:txBody>
      </p:sp>
      <p:sp>
        <p:nvSpPr>
          <p:cNvPr id="26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 txBox="1">
            <a:spLocks/>
          </p:cNvSpPr>
          <p:nvPr/>
        </p:nvSpPr>
        <p:spPr>
          <a:xfrm>
            <a:off x="128247" y="2379238"/>
            <a:ext cx="4184673" cy="1838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</a:t>
            </a:r>
            <a:r>
              <a:rPr lang="en-US" altLang="ko-KR" sz="1400" dirty="0" err="1" smtClean="0"/>
              <a:t>url</a:t>
            </a:r>
            <a:r>
              <a:rPr lang="en-US" altLang="ko-KR" sz="1400" dirty="0" smtClean="0"/>
              <a:t> : https</a:t>
            </a:r>
            <a:r>
              <a:rPr lang="en-US" altLang="ko-KR" sz="1400" dirty="0"/>
              <a:t>://</a:t>
            </a:r>
            <a:r>
              <a:rPr lang="en-US" altLang="ko-KR" sz="1400" dirty="0" smtClean="0"/>
              <a:t>github.com/Y0HANLEE/YHProject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400" dirty="0" smtClean="0"/>
              <a:t>-Tool : </a:t>
            </a:r>
            <a:r>
              <a:rPr lang="en-US" altLang="ko-KR" sz="1400" dirty="0" err="1" smtClean="0"/>
              <a:t>Github</a:t>
            </a:r>
            <a:r>
              <a:rPr lang="en-US" altLang="ko-KR" sz="1400" dirty="0" smtClean="0"/>
              <a:t> Desktop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333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 smtClean="0"/>
              <a:t>설계구조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및 회원관리 </a:t>
            </a:r>
            <a:r>
              <a:rPr lang="en-US" altLang="ko-KR" dirty="0"/>
              <a:t>DB</a:t>
            </a:r>
            <a:r>
              <a:rPr lang="ko-KR" altLang="en-US" dirty="0"/>
              <a:t>설계</a:t>
            </a:r>
            <a:r>
              <a:rPr lang="en-US" altLang="ko-KR" dirty="0"/>
              <a:t>_</a:t>
            </a:r>
            <a:r>
              <a:rPr lang="en-US" altLang="ko-KR" dirty="0" smtClean="0"/>
              <a:t>ERD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93849" y="940261"/>
            <a:ext cx="9318866" cy="5932977"/>
            <a:chOff x="1193849" y="940261"/>
            <a:chExt cx="9318866" cy="5932977"/>
          </a:xfrm>
        </p:grpSpPr>
        <p:grpSp>
          <p:nvGrpSpPr>
            <p:cNvPr id="6" name="그룹 5"/>
            <p:cNvGrpSpPr/>
            <p:nvPr/>
          </p:nvGrpSpPr>
          <p:grpSpPr>
            <a:xfrm>
              <a:off x="1193849" y="940261"/>
              <a:ext cx="9318866" cy="5932977"/>
              <a:chOff x="1193849" y="902161"/>
              <a:chExt cx="9318866" cy="5932977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849" y="902161"/>
                <a:ext cx="9318866" cy="5932977"/>
              </a:xfrm>
              <a:prstGeom prst="rect">
                <a:avLst/>
              </a:prstGeom>
              <a:solidFill>
                <a:srgbClr val="FBFBFB"/>
              </a:solidFill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524934" y="106680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메일 인증번호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524934" y="184785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자동로그인 기록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97524" y="106680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회원정보 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296584" y="386865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회원등급정보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130144" y="4733520"/>
                <a:ext cx="164546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회원 프로필사진 정보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229423" y="106680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일반게시판</a:t>
                </a:r>
                <a:endPara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에스코어 드림 4 Regular" panose="020B0503030302020204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29423" y="386865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사진게시판</a:t>
                </a:r>
                <a:endPara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에스코어 드림 4 Regular" panose="020B0503030302020204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841053" y="106680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일반게시판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-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첨부파일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41053" y="386865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사진게시판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-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첨부파일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580953" y="106680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메인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/</a:t>
                </a:r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소개화면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 정보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80953" y="3309850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메인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/</a:t>
                </a:r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소개화면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-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첨부파일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41053" y="2270122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일반게시판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-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댓글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841053" y="5084676"/>
                <a:ext cx="1525943" cy="160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사진게시판</a:t>
                </a:r>
                <a:r>
                  <a:rPr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-</a:t>
                </a:r>
                <a:r>
                  <a:rPr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에스코어 드림 4 Regular" panose="020B0503030302020204"/>
                  </a:rPr>
                  <a:t>댓글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3168950" y="1538342"/>
                <a:ext cx="1350664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80352" y="4175174"/>
                <a:ext cx="1239261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103960" y="5035318"/>
                <a:ext cx="1415654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5210541" y="4663065"/>
                <a:ext cx="1251377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203228" y="1870986"/>
                <a:ext cx="1258690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6817527" y="3072963"/>
                <a:ext cx="1258690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817527" y="5866113"/>
                <a:ext cx="1258690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203228" y="1374512"/>
                <a:ext cx="1258690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814351" y="1374512"/>
                <a:ext cx="1418423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814352" y="2730729"/>
                <a:ext cx="1261866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210541" y="4173171"/>
                <a:ext cx="1251377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819596" y="4169996"/>
                <a:ext cx="1413178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819596" y="5560957"/>
                <a:ext cx="1256621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561297" y="1374512"/>
                <a:ext cx="1530441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8561297" y="3616845"/>
                <a:ext cx="1420903" cy="16383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ea typeface="에스코어 드림 4 Regular" panose="020B0503030302020204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8582025" y="1603375"/>
              <a:ext cx="808038" cy="11033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512133" y="1561297"/>
              <a:ext cx="825500" cy="1161504"/>
              <a:chOff x="8708233" y="1559709"/>
              <a:chExt cx="825500" cy="116150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708233" y="1559709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TITLE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708233" y="1724213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TSCRIPT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708233" y="1887868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MAP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708233" y="205078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MSCRIPT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708233" y="221449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CAPTION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08233" y="238217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ADDRESS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708233" y="2544241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979797"/>
                    </a:solidFill>
                  </a:rPr>
                  <a:t>ADDRESSDETAIL</a:t>
                </a:r>
                <a:endParaRPr lang="ko-KR" altLang="en-US" sz="550" dirty="0">
                  <a:solidFill>
                    <a:srgbClr val="979797"/>
                  </a:solidFill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8513324" y="1564611"/>
              <a:ext cx="825500" cy="1161504"/>
              <a:chOff x="8708233" y="1559709"/>
              <a:chExt cx="825500" cy="116150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8708233" y="1559709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TITLE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708233" y="1724213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TSCRIPT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708233" y="1887868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MAP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8708233" y="205078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MSCRIPT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8708233" y="221449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CAPTION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708233" y="2382174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ADDRESS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708233" y="2544241"/>
                <a:ext cx="825500" cy="17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50" dirty="0" smtClean="0">
                    <a:solidFill>
                      <a:srgbClr val="A9A9A9"/>
                    </a:solidFill>
                  </a:rPr>
                  <a:t>ADDRESSDETAIL</a:t>
                </a:r>
                <a:endParaRPr lang="ko-KR" altLang="en-US" sz="550" dirty="0">
                  <a:solidFill>
                    <a:srgbClr val="A9A9A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2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BFBFB"/>
                </a:solidFill>
              </a:rPr>
              <a:t>- </a:t>
            </a:r>
            <a:r>
              <a:rPr lang="en-US" altLang="ko-KR" dirty="0" err="1" smtClean="0">
                <a:solidFill>
                  <a:srgbClr val="FBFBFB"/>
                </a:solidFill>
              </a:rPr>
              <a:t>SpringMVC</a:t>
            </a:r>
            <a:r>
              <a:rPr lang="en-US" altLang="ko-KR" dirty="0" smtClean="0">
                <a:solidFill>
                  <a:srgbClr val="FBFBFB"/>
                </a:solidFill>
              </a:rPr>
              <a:t> : Controller, Service, </a:t>
            </a:r>
            <a:r>
              <a:rPr lang="en-US" altLang="ko-KR" dirty="0" err="1" smtClean="0">
                <a:solidFill>
                  <a:srgbClr val="FBFBFB"/>
                </a:solidFill>
              </a:rPr>
              <a:t>etc</a:t>
            </a:r>
            <a:endParaRPr lang="ko-KR" altLang="en-US" dirty="0">
              <a:solidFill>
                <a:srgbClr val="FBFBFB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 smtClean="0"/>
              <a:t>설계구조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2808" y="1186874"/>
            <a:ext cx="2241177" cy="3854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altLang="ko-KR" sz="2000" b="1" dirty="0" smtClean="0">
                <a:solidFill>
                  <a:schemeClr val="bg1"/>
                </a:solidFill>
              </a:rPr>
              <a:t>Controller(class)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01531" y="914400"/>
            <a:ext cx="3886291" cy="4886516"/>
            <a:chOff x="4082216" y="1280879"/>
            <a:chExt cx="3886291" cy="4886516"/>
          </a:xfrm>
        </p:grpSpPr>
        <p:sp>
          <p:nvSpPr>
            <p:cNvPr id="22" name="TextBox 21"/>
            <p:cNvSpPr txBox="1"/>
            <p:nvPr/>
          </p:nvSpPr>
          <p:spPr>
            <a:xfrm>
              <a:off x="4363877" y="1280879"/>
              <a:ext cx="3604630" cy="657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Service(interface)</a:t>
              </a:r>
              <a:br>
                <a:rPr lang="en-US" altLang="ko-KR" sz="2000" b="1" dirty="0" smtClean="0">
                  <a:solidFill>
                    <a:schemeClr val="bg1"/>
                  </a:solidFill>
                </a:rPr>
              </a:br>
              <a:r>
                <a:rPr lang="en-US" altLang="ko-KR" sz="2000" b="1" dirty="0" smtClean="0">
                  <a:solidFill>
                    <a:schemeClr val="bg1"/>
                  </a:solidFill>
                </a:rPr>
                <a:t>/</a:t>
              </a:r>
              <a:r>
                <a:rPr lang="en-US" altLang="ko-KR" sz="2000" b="1" dirty="0" err="1" smtClean="0">
                  <a:solidFill>
                    <a:schemeClr val="bg1"/>
                  </a:solidFill>
                </a:rPr>
                <a:t>ServiceImpl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(class)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082216" y="2039585"/>
              <a:ext cx="3503921" cy="4127810"/>
              <a:chOff x="4082216" y="2039585"/>
              <a:chExt cx="3503921" cy="412781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/>
              <a:srcRect l="1610" t="22885" r="77021" b="38735"/>
              <a:stretch/>
            </p:blipFill>
            <p:spPr>
              <a:xfrm>
                <a:off x="4082216" y="2234024"/>
                <a:ext cx="3503921" cy="3933371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l="1988" t="11784" r="76974" b="85722"/>
              <a:stretch/>
            </p:blipFill>
            <p:spPr>
              <a:xfrm>
                <a:off x="4157539" y="2039585"/>
                <a:ext cx="3428598" cy="254000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/>
          <p:cNvGrpSpPr/>
          <p:nvPr/>
        </p:nvGrpSpPr>
        <p:grpSpPr>
          <a:xfrm>
            <a:off x="8154447" y="1186874"/>
            <a:ext cx="3875166" cy="1036533"/>
            <a:chOff x="8154447" y="1553353"/>
            <a:chExt cx="3875166" cy="1036533"/>
          </a:xfrm>
        </p:grpSpPr>
        <p:sp>
          <p:nvSpPr>
            <p:cNvPr id="23" name="TextBox 22"/>
            <p:cNvSpPr txBox="1"/>
            <p:nvPr/>
          </p:nvSpPr>
          <p:spPr>
            <a:xfrm>
              <a:off x="8424983" y="1553353"/>
              <a:ext cx="3604630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etc_Scheduler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154447" y="1905086"/>
              <a:ext cx="3503926" cy="684800"/>
              <a:chOff x="8154447" y="1905086"/>
              <a:chExt cx="3503926" cy="6848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rcRect l="1610" t="61502" r="77021" b="34161"/>
              <a:stretch/>
            </p:blipFill>
            <p:spPr>
              <a:xfrm>
                <a:off x="8154447" y="2145366"/>
                <a:ext cx="3503926" cy="444520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/>
              <a:srcRect l="1988" t="11784" r="76974" b="85721"/>
              <a:stretch/>
            </p:blipFill>
            <p:spPr>
              <a:xfrm>
                <a:off x="8220250" y="1905086"/>
                <a:ext cx="3428598" cy="254156"/>
              </a:xfrm>
              <a:prstGeom prst="rect">
                <a:avLst/>
              </a:prstGeom>
            </p:spPr>
          </p:pic>
        </p:grpSp>
      </p:grpSp>
      <p:grpSp>
        <p:nvGrpSpPr>
          <p:cNvPr id="50" name="그룹 49"/>
          <p:cNvGrpSpPr/>
          <p:nvPr/>
        </p:nvGrpSpPr>
        <p:grpSpPr>
          <a:xfrm>
            <a:off x="8116373" y="2629979"/>
            <a:ext cx="3913240" cy="1777879"/>
            <a:chOff x="8116373" y="2996458"/>
            <a:chExt cx="3913240" cy="1777879"/>
          </a:xfrm>
        </p:grpSpPr>
        <p:sp>
          <p:nvSpPr>
            <p:cNvPr id="24" name="TextBox 23"/>
            <p:cNvSpPr txBox="1"/>
            <p:nvPr/>
          </p:nvSpPr>
          <p:spPr>
            <a:xfrm>
              <a:off x="8424983" y="2996458"/>
              <a:ext cx="3604630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etc_Spring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Security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8116373" y="3377432"/>
              <a:ext cx="3532475" cy="1396905"/>
              <a:chOff x="8116373" y="3377432"/>
              <a:chExt cx="3532475" cy="139690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/>
              <a:srcRect l="1610" t="11881" r="77021" b="76924"/>
              <a:stretch/>
            </p:blipFill>
            <p:spPr>
              <a:xfrm>
                <a:off x="8116373" y="3627080"/>
                <a:ext cx="3503924" cy="114725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rcRect l="1988" t="11784" r="76974" b="85721"/>
              <a:stretch/>
            </p:blipFill>
            <p:spPr>
              <a:xfrm>
                <a:off x="8220250" y="3377432"/>
                <a:ext cx="3428598" cy="254156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454343" y="202654"/>
            <a:ext cx="74295" cy="47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22300" y="1563921"/>
            <a:ext cx="3428598" cy="2984500"/>
            <a:chOff x="622300" y="1563921"/>
            <a:chExt cx="3428598" cy="29845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1988" t="11784" r="76974" b="58914"/>
            <a:stretch/>
          </p:blipFill>
          <p:spPr>
            <a:xfrm>
              <a:off x="622300" y="1563921"/>
              <a:ext cx="3428598" cy="29845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843090" y="3865560"/>
              <a:ext cx="942975" cy="22383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49356" y="3827075"/>
              <a:ext cx="11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979797"/>
                  </a:solidFill>
                </a:rPr>
                <a:t>Generator.java</a:t>
              </a:r>
              <a:endParaRPr lang="ko-KR" altLang="en-US" sz="1200" dirty="0">
                <a:solidFill>
                  <a:srgbClr val="9797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219575" y="833396"/>
            <a:ext cx="3876814" cy="4486109"/>
            <a:chOff x="4371975" y="1017546"/>
            <a:chExt cx="3876814" cy="4486109"/>
          </a:xfrm>
        </p:grpSpPr>
        <p:sp>
          <p:nvSpPr>
            <p:cNvPr id="22" name="TextBox 21"/>
            <p:cNvSpPr txBox="1"/>
            <p:nvPr/>
          </p:nvSpPr>
          <p:spPr>
            <a:xfrm>
              <a:off x="4644159" y="1017546"/>
              <a:ext cx="3604630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Mapper(xml)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1641" t="23000" r="76875" b="36375"/>
            <a:stretch/>
          </p:blipFill>
          <p:spPr>
            <a:xfrm>
              <a:off x="4371975" y="1372548"/>
              <a:ext cx="3495552" cy="4131107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592020" y="833396"/>
            <a:ext cx="3429000" cy="3843378"/>
            <a:chOff x="592020" y="1017546"/>
            <a:chExt cx="3429000" cy="3843378"/>
          </a:xfrm>
        </p:grpSpPr>
        <p:sp>
          <p:nvSpPr>
            <p:cNvPr id="7" name="TextBox 6"/>
            <p:cNvSpPr txBox="1"/>
            <p:nvPr/>
          </p:nvSpPr>
          <p:spPr>
            <a:xfrm>
              <a:off x="802808" y="1017546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Mapper(interface)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92020" y="1403028"/>
              <a:ext cx="3429000" cy="3457896"/>
              <a:chOff x="592020" y="1403028"/>
              <a:chExt cx="3429000" cy="34578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/>
              <a:srcRect l="1607" t="11976" r="77480" b="56786"/>
              <a:stretch/>
            </p:blipFill>
            <p:spPr>
              <a:xfrm>
                <a:off x="592020" y="1659568"/>
                <a:ext cx="3429000" cy="3201356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5"/>
              <a:srcRect l="1988" t="11784" r="76974" b="85697"/>
              <a:stretch/>
            </p:blipFill>
            <p:spPr>
              <a:xfrm>
                <a:off x="592020" y="1403028"/>
                <a:ext cx="3428598" cy="25654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/>
          <p:cNvGrpSpPr/>
          <p:nvPr/>
        </p:nvGrpSpPr>
        <p:grpSpPr>
          <a:xfrm>
            <a:off x="8149498" y="833396"/>
            <a:ext cx="3495552" cy="5909269"/>
            <a:chOff x="8149498" y="1017546"/>
            <a:chExt cx="3495552" cy="5909269"/>
          </a:xfrm>
        </p:grpSpPr>
        <p:grpSp>
          <p:nvGrpSpPr>
            <p:cNvPr id="10" name="그룹 9"/>
            <p:cNvGrpSpPr/>
            <p:nvPr/>
          </p:nvGrpSpPr>
          <p:grpSpPr>
            <a:xfrm>
              <a:off x="8149498" y="1383978"/>
              <a:ext cx="3495552" cy="5542837"/>
              <a:chOff x="8149498" y="1193478"/>
              <a:chExt cx="3495552" cy="5542837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5"/>
              <a:srcRect l="1988" t="11784" r="76974" b="85697"/>
              <a:stretch/>
            </p:blipFill>
            <p:spPr>
              <a:xfrm>
                <a:off x="8192970" y="1193478"/>
                <a:ext cx="3428598" cy="25654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6"/>
              <a:srcRect l="1563" t="25125" r="77187" b="23000"/>
              <a:stretch/>
            </p:blipFill>
            <p:spPr>
              <a:xfrm>
                <a:off x="8149498" y="1403028"/>
                <a:ext cx="3495552" cy="5333287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8623404" y="1017546"/>
              <a:ext cx="1976278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Domain(VO,DTO)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BFBFB"/>
                </a:solidFill>
              </a:rPr>
              <a:t>- </a:t>
            </a:r>
            <a:r>
              <a:rPr lang="en-US" altLang="ko-KR" dirty="0" err="1" smtClean="0">
                <a:solidFill>
                  <a:srgbClr val="FBFBFB"/>
                </a:solidFill>
              </a:rPr>
              <a:t>SpringMVC</a:t>
            </a:r>
            <a:r>
              <a:rPr lang="en-US" altLang="ko-KR" dirty="0" smtClean="0">
                <a:solidFill>
                  <a:srgbClr val="FBFBFB"/>
                </a:solidFill>
              </a:rPr>
              <a:t> : Mapper, Domain</a:t>
            </a:r>
            <a:endParaRPr lang="ko-KR" altLang="en-US" dirty="0">
              <a:solidFill>
                <a:srgbClr val="FBFBFB"/>
              </a:solidFill>
            </a:endParaRPr>
          </a:p>
        </p:txBody>
      </p:sp>
      <p:sp>
        <p:nvSpPr>
          <p:cNvPr id="23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/>
          <a:lstStyle/>
          <a:p>
            <a:r>
              <a:rPr lang="ko-KR" altLang="en-US" b="1" dirty="0" err="1" smtClean="0"/>
              <a:t>설계구조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454343" y="202654"/>
            <a:ext cx="74295" cy="47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8600" y="1048520"/>
            <a:ext cx="3428598" cy="2996842"/>
            <a:chOff x="228600" y="1302520"/>
            <a:chExt cx="3428598" cy="2996842"/>
          </a:xfrm>
        </p:grpSpPr>
        <p:sp>
          <p:nvSpPr>
            <p:cNvPr id="7" name="TextBox 6"/>
            <p:cNvSpPr txBox="1"/>
            <p:nvPr/>
          </p:nvSpPr>
          <p:spPr>
            <a:xfrm>
              <a:off x="439388" y="1302520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ko-KR" altLang="en-US" sz="2000" b="1" dirty="0" smtClean="0">
                  <a:solidFill>
                    <a:schemeClr val="bg1"/>
                  </a:solidFill>
                </a:rPr>
                <a:t>설정파일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8600" y="1720844"/>
              <a:ext cx="3428598" cy="2578518"/>
              <a:chOff x="592020" y="1720844"/>
              <a:chExt cx="3428598" cy="257851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l="1595" t="11590" r="77275" b="83596"/>
              <a:stretch/>
            </p:blipFill>
            <p:spPr>
              <a:xfrm>
                <a:off x="592020" y="1720844"/>
                <a:ext cx="3428598" cy="48818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7275" b="70145"/>
              <a:stretch/>
            </p:blipFill>
            <p:spPr>
              <a:xfrm>
                <a:off x="592020" y="2430004"/>
                <a:ext cx="3428598" cy="25908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7275" b="76688"/>
              <a:stretch/>
            </p:blipFill>
            <p:spPr>
              <a:xfrm>
                <a:off x="592020" y="2193784"/>
                <a:ext cx="3428598" cy="27432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rcRect l="1595" t="31884" r="77275" b="56314"/>
              <a:stretch/>
            </p:blipFill>
            <p:spPr>
              <a:xfrm>
                <a:off x="592020" y="2660190"/>
                <a:ext cx="3428598" cy="1196854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/>
              <a:srcRect l="1637" t="85853" r="76964" b="11290"/>
              <a:stretch/>
            </p:blipFill>
            <p:spPr>
              <a:xfrm>
                <a:off x="592020" y="4014673"/>
                <a:ext cx="3411541" cy="284689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6964" b="85646"/>
              <a:stretch/>
            </p:blipFill>
            <p:spPr>
              <a:xfrm>
                <a:off x="592020" y="3795873"/>
                <a:ext cx="3411541" cy="253257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2969877" y="1048520"/>
            <a:ext cx="3428598" cy="1999233"/>
            <a:chOff x="2741277" y="1302520"/>
            <a:chExt cx="3428598" cy="1999233"/>
          </a:xfrm>
        </p:grpSpPr>
        <p:grpSp>
          <p:nvGrpSpPr>
            <p:cNvPr id="86" name="그룹 85"/>
            <p:cNvGrpSpPr/>
            <p:nvPr/>
          </p:nvGrpSpPr>
          <p:grpSpPr>
            <a:xfrm>
              <a:off x="2741277" y="1699453"/>
              <a:ext cx="3428598" cy="1602300"/>
              <a:chOff x="3685974" y="1768299"/>
              <a:chExt cx="3428598" cy="16023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1637" t="11812" r="76964" b="76563"/>
              <a:stretch/>
            </p:blipFill>
            <p:spPr>
              <a:xfrm>
                <a:off x="3685974" y="2212265"/>
                <a:ext cx="3411541" cy="1158334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7275" b="70145"/>
              <a:stretch/>
            </p:blipFill>
            <p:spPr>
              <a:xfrm>
                <a:off x="3685974" y="1974039"/>
                <a:ext cx="3428598" cy="259080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7275" b="76688"/>
              <a:stretch/>
            </p:blipFill>
            <p:spPr>
              <a:xfrm>
                <a:off x="3685974" y="1768299"/>
                <a:ext cx="3428598" cy="274320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3382613" y="1302520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/admin/*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5804765" y="1048520"/>
            <a:ext cx="3428598" cy="2190344"/>
            <a:chOff x="5576165" y="1302520"/>
            <a:chExt cx="3428598" cy="2190344"/>
          </a:xfrm>
        </p:grpSpPr>
        <p:grpSp>
          <p:nvGrpSpPr>
            <p:cNvPr id="88" name="그룹 87"/>
            <p:cNvGrpSpPr/>
            <p:nvPr/>
          </p:nvGrpSpPr>
          <p:grpSpPr>
            <a:xfrm>
              <a:off x="5576165" y="1699453"/>
              <a:ext cx="3428598" cy="1793411"/>
              <a:chOff x="6254087" y="1061194"/>
              <a:chExt cx="3428598" cy="1793411"/>
            </a:xfrm>
          </p:grpSpPr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7275" b="70145"/>
              <a:stretch/>
            </p:blipFill>
            <p:spPr>
              <a:xfrm>
                <a:off x="6254087" y="1266934"/>
                <a:ext cx="3428598" cy="25908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7275" b="76688"/>
              <a:stretch/>
            </p:blipFill>
            <p:spPr>
              <a:xfrm>
                <a:off x="6254087" y="1061194"/>
                <a:ext cx="3428598" cy="274320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6964" b="85646"/>
              <a:stretch/>
            </p:blipFill>
            <p:spPr>
              <a:xfrm>
                <a:off x="6254087" y="1517994"/>
                <a:ext cx="3411541" cy="253257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/>
              <a:srcRect l="1637" t="23211" r="76964" b="65361"/>
              <a:stretch/>
            </p:blipFill>
            <p:spPr>
              <a:xfrm>
                <a:off x="6254087" y="1715843"/>
                <a:ext cx="3411541" cy="1138762"/>
              </a:xfrm>
              <a:prstGeom prst="rect">
                <a:avLst/>
              </a:prstGeom>
            </p:spPr>
          </p:pic>
        </p:grpSp>
        <p:sp>
          <p:nvSpPr>
            <p:cNvPr id="92" name="TextBox 91"/>
            <p:cNvSpPr txBox="1"/>
            <p:nvPr/>
          </p:nvSpPr>
          <p:spPr>
            <a:xfrm>
              <a:off x="6209968" y="1302520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/album/*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8817861" y="1048520"/>
            <a:ext cx="3241981" cy="2621657"/>
            <a:chOff x="8589261" y="1302520"/>
            <a:chExt cx="3241981" cy="2621657"/>
          </a:xfrm>
        </p:grpSpPr>
        <p:grpSp>
          <p:nvGrpSpPr>
            <p:cNvPr id="90" name="그룹 89"/>
            <p:cNvGrpSpPr/>
            <p:nvPr/>
          </p:nvGrpSpPr>
          <p:grpSpPr>
            <a:xfrm>
              <a:off x="8589261" y="1699453"/>
              <a:ext cx="3241981" cy="2224724"/>
              <a:chOff x="8894061" y="1033893"/>
              <a:chExt cx="3241981" cy="2224724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8476" b="70145"/>
              <a:stretch/>
            </p:blipFill>
            <p:spPr>
              <a:xfrm>
                <a:off x="8894061" y="1239633"/>
                <a:ext cx="3233645" cy="259080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8461" b="76688"/>
              <a:stretch/>
            </p:blipFill>
            <p:spPr>
              <a:xfrm>
                <a:off x="8894061" y="1033893"/>
                <a:ext cx="3236027" cy="274320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8162" b="85646"/>
              <a:stretch/>
            </p:blipFill>
            <p:spPr>
              <a:xfrm>
                <a:off x="8894062" y="1490693"/>
                <a:ext cx="3220548" cy="25325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4"/>
              <a:srcRect l="1638" t="70275" r="78027" b="14102"/>
              <a:stretch/>
            </p:blipFill>
            <p:spPr>
              <a:xfrm>
                <a:off x="8894062" y="1701716"/>
                <a:ext cx="3241980" cy="1556901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9249646" y="1302520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/user/*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817861" y="3966061"/>
            <a:ext cx="3212215" cy="1701922"/>
            <a:chOff x="2741277" y="4220061"/>
            <a:chExt cx="3212215" cy="1701922"/>
          </a:xfrm>
        </p:grpSpPr>
        <p:grpSp>
          <p:nvGrpSpPr>
            <p:cNvPr id="87" name="그룹 86"/>
            <p:cNvGrpSpPr/>
            <p:nvPr/>
          </p:nvGrpSpPr>
          <p:grpSpPr>
            <a:xfrm>
              <a:off x="2741277" y="4589206"/>
              <a:ext cx="3212215" cy="1332777"/>
              <a:chOff x="3685974" y="4037023"/>
              <a:chExt cx="3212215" cy="1332777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8704" b="70145"/>
              <a:stretch/>
            </p:blipFill>
            <p:spPr>
              <a:xfrm>
                <a:off x="3685974" y="4242763"/>
                <a:ext cx="3196736" cy="25908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8653" b="76688"/>
              <a:stretch/>
            </p:blipFill>
            <p:spPr>
              <a:xfrm>
                <a:off x="3685974" y="4037023"/>
                <a:ext cx="3205070" cy="274320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8214" b="85646"/>
              <a:stretch/>
            </p:blipFill>
            <p:spPr>
              <a:xfrm>
                <a:off x="3685975" y="4493823"/>
                <a:ext cx="3212214" cy="25325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1637" t="45306" r="78378" b="47647"/>
              <a:stretch/>
            </p:blipFill>
            <p:spPr>
              <a:xfrm>
                <a:off x="3685975" y="4667563"/>
                <a:ext cx="3186020" cy="702237"/>
              </a:xfrm>
              <a:prstGeom prst="rect">
                <a:avLst/>
              </a:prstGeom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3382613" y="4220061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- includes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882612" y="3966061"/>
            <a:ext cx="3428598" cy="2147435"/>
            <a:chOff x="5654012" y="4220061"/>
            <a:chExt cx="3428598" cy="2147435"/>
          </a:xfrm>
        </p:grpSpPr>
        <p:grpSp>
          <p:nvGrpSpPr>
            <p:cNvPr id="89" name="그룹 88"/>
            <p:cNvGrpSpPr/>
            <p:nvPr/>
          </p:nvGrpSpPr>
          <p:grpSpPr>
            <a:xfrm>
              <a:off x="5654012" y="4589206"/>
              <a:ext cx="3428598" cy="1778290"/>
              <a:chOff x="6254087" y="4693538"/>
              <a:chExt cx="3428598" cy="1778290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7275" b="70145"/>
              <a:stretch/>
            </p:blipFill>
            <p:spPr>
              <a:xfrm>
                <a:off x="6254087" y="4899278"/>
                <a:ext cx="3428598" cy="259080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7275" b="76688"/>
              <a:stretch/>
            </p:blipFill>
            <p:spPr>
              <a:xfrm>
                <a:off x="6254087" y="4693538"/>
                <a:ext cx="3428598" cy="274320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6964" b="85646"/>
              <a:stretch/>
            </p:blipFill>
            <p:spPr>
              <a:xfrm>
                <a:off x="6254087" y="5150338"/>
                <a:ext cx="3411541" cy="253257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/>
              <a:srcRect l="1637" t="34162" r="76964" b="54410"/>
              <a:stretch/>
            </p:blipFill>
            <p:spPr>
              <a:xfrm>
                <a:off x="6254087" y="5333066"/>
                <a:ext cx="3411541" cy="1138762"/>
              </a:xfrm>
              <a:prstGeom prst="rect">
                <a:avLst/>
              </a:prstGeom>
            </p:spPr>
          </p:pic>
        </p:grpSp>
        <p:sp>
          <p:nvSpPr>
            <p:cNvPr id="95" name="TextBox 94"/>
            <p:cNvSpPr txBox="1"/>
            <p:nvPr/>
          </p:nvSpPr>
          <p:spPr>
            <a:xfrm>
              <a:off x="6209968" y="4220061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/board/*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44208" y="3966061"/>
            <a:ext cx="3428598" cy="1463005"/>
            <a:chOff x="2944208" y="4220061"/>
            <a:chExt cx="3428598" cy="1463005"/>
          </a:xfrm>
        </p:grpSpPr>
        <p:grpSp>
          <p:nvGrpSpPr>
            <p:cNvPr id="10" name="그룹 9"/>
            <p:cNvGrpSpPr/>
            <p:nvPr/>
          </p:nvGrpSpPr>
          <p:grpSpPr>
            <a:xfrm>
              <a:off x="2944208" y="4589206"/>
              <a:ext cx="3428598" cy="1093860"/>
              <a:chOff x="2944208" y="4589206"/>
              <a:chExt cx="3428598" cy="109386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5"/>
              <a:srcRect l="1571" t="63562" r="76970" b="31867"/>
              <a:stretch/>
            </p:blipFill>
            <p:spPr>
              <a:xfrm>
                <a:off x="3048823" y="5273836"/>
                <a:ext cx="3073481" cy="409230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3"/>
              <a:srcRect l="1595" t="27300" r="77275" b="70145"/>
              <a:stretch/>
            </p:blipFill>
            <p:spPr>
              <a:xfrm>
                <a:off x="2944208" y="4794946"/>
                <a:ext cx="3428598" cy="259080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3"/>
              <a:srcRect l="1595" t="20607" r="77275" b="76688"/>
              <a:stretch/>
            </p:blipFill>
            <p:spPr>
              <a:xfrm>
                <a:off x="2944208" y="4589206"/>
                <a:ext cx="3428598" cy="274320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4"/>
              <a:srcRect l="1637" t="11813" r="76964" b="85646"/>
              <a:stretch/>
            </p:blipFill>
            <p:spPr>
              <a:xfrm>
                <a:off x="2944208" y="5046006"/>
                <a:ext cx="3411541" cy="253257"/>
              </a:xfrm>
              <a:prstGeom prst="rect">
                <a:avLst/>
              </a:prstGeom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3604593" y="4220061"/>
              <a:ext cx="2241177" cy="385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ko-KR" sz="2000" b="1" dirty="0" smtClean="0">
                  <a:solidFill>
                    <a:schemeClr val="bg1"/>
                  </a:solidFill>
                </a:rPr>
                <a:t>View /manager/*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244850" y="0"/>
            <a:ext cx="8826500" cy="9144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BFBFB"/>
                </a:solidFill>
              </a:rPr>
              <a:t>- </a:t>
            </a:r>
            <a:r>
              <a:rPr lang="en-US" altLang="ko-KR" dirty="0" err="1" smtClean="0">
                <a:solidFill>
                  <a:srgbClr val="FBFBFB"/>
                </a:solidFill>
              </a:rPr>
              <a:t>SpringMVC</a:t>
            </a:r>
            <a:r>
              <a:rPr lang="en-US" altLang="ko-KR" dirty="0" smtClean="0">
                <a:solidFill>
                  <a:srgbClr val="FBFBFB"/>
                </a:solidFill>
              </a:rPr>
              <a:t> : </a:t>
            </a:r>
            <a:r>
              <a:rPr lang="ko-KR" altLang="en-US" dirty="0" smtClean="0">
                <a:solidFill>
                  <a:srgbClr val="FBFBFB"/>
                </a:solidFill>
              </a:rPr>
              <a:t>설정파일</a:t>
            </a:r>
            <a:r>
              <a:rPr lang="en-US" altLang="ko-KR" dirty="0" smtClean="0">
                <a:solidFill>
                  <a:srgbClr val="FBFBFB"/>
                </a:solidFill>
              </a:rPr>
              <a:t>, view</a:t>
            </a:r>
            <a:endParaRPr lang="ko-KR" altLang="en-US" dirty="0">
              <a:solidFill>
                <a:srgbClr val="FBFBFB"/>
              </a:solidFill>
            </a:endParaRPr>
          </a:p>
        </p:txBody>
      </p:sp>
      <p:sp>
        <p:nvSpPr>
          <p:cNvPr id="5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244850" cy="914400"/>
          </a:xfrm>
        </p:spPr>
        <p:txBody>
          <a:bodyPr/>
          <a:lstStyle/>
          <a:p>
            <a:r>
              <a:rPr lang="ko-KR" altLang="en-US" b="1" dirty="0" err="1" smtClean="0"/>
              <a:t>설계구조</a:t>
            </a:r>
            <a:endParaRPr lang="ko-KR" altLang="en-US" b="1" dirty="0"/>
          </a:p>
        </p:txBody>
      </p:sp>
      <p:sp>
        <p:nvSpPr>
          <p:cNvPr id="59" name="직사각형 58"/>
          <p:cNvSpPr/>
          <p:nvPr/>
        </p:nvSpPr>
        <p:spPr>
          <a:xfrm>
            <a:off x="454343" y="202654"/>
            <a:ext cx="74295" cy="47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1579</Words>
  <Application>Microsoft Office PowerPoint</Application>
  <PresentationFormat>와이드스크린</PresentationFormat>
  <Paragraphs>757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맑은 고딕</vt:lpstr>
      <vt:lpstr>에스코어 드림 4 Regular</vt:lpstr>
      <vt:lpstr>에스코어 드림 7 ExtraBold</vt:lpstr>
      <vt:lpstr>에스코어 드림 9 Black</vt:lpstr>
      <vt:lpstr>한컴 고딕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 H</dc:creator>
  <cp:lastModifiedBy>이요한</cp:lastModifiedBy>
  <cp:revision>77</cp:revision>
  <dcterms:created xsi:type="dcterms:W3CDTF">2021-07-19T19:15:48Z</dcterms:created>
  <dcterms:modified xsi:type="dcterms:W3CDTF">2024-05-19T07:35:50Z</dcterms:modified>
</cp:coreProperties>
</file>